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6" r:id="rId7"/>
    <p:sldId id="260" r:id="rId8"/>
    <p:sldId id="261" r:id="rId9"/>
    <p:sldId id="262" r:id="rId10"/>
    <p:sldId id="263" r:id="rId11"/>
    <p:sldId id="264" r:id="rId12"/>
    <p:sldId id="265" r:id="rId13"/>
    <p:sldId id="275" r:id="rId14"/>
    <p:sldId id="267" r:id="rId15"/>
    <p:sldId id="273" r:id="rId16"/>
    <p:sldId id="269" r:id="rId17"/>
    <p:sldId id="270" r:id="rId18"/>
    <p:sldId id="268" r:id="rId19"/>
    <p:sldId id="271" r:id="rId20"/>
    <p:sldId id="272" r:id="rId21"/>
    <p:sldId id="274" r:id="rId22"/>
    <p:sldId id="276" r:id="rId23"/>
    <p:sldId id="280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22" autoAdjust="0"/>
    <p:restoredTop sz="95165" autoAdjust="0"/>
  </p:normalViewPr>
  <p:slideViewPr>
    <p:cSldViewPr snapToGrid="0">
      <p:cViewPr>
        <p:scale>
          <a:sx n="81" d="100"/>
          <a:sy n="81" d="100"/>
        </p:scale>
        <p:origin x="91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B6BC3B-6D70-4EB4-BF73-B52AE17CBF85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C38319-1D9F-44B2-BBD1-100F94E7B6C6}">
      <dgm:prSet custT="1"/>
      <dgm:spPr/>
      <dgm:t>
        <a:bodyPr/>
        <a:lstStyle/>
        <a:p>
          <a:r>
            <a:rPr lang="en-US" sz="1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I. </a:t>
          </a:r>
          <a:r>
            <a:rPr lang="mn-MN" sz="1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ЭХ БИЧВЭР, ТҮҮХЭН АРГУУД</a:t>
          </a:r>
        </a:p>
      </dgm:t>
    </dgm:pt>
    <dgm:pt modelId="{BA556BA4-A44A-444C-8507-ABEE18777F4F}" type="parTrans" cxnId="{2EAFEF12-3818-4F91-B051-7C16B0D62142}">
      <dgm:prSet/>
      <dgm:spPr/>
      <dgm:t>
        <a:bodyPr/>
        <a:lstStyle/>
        <a:p>
          <a:endParaRPr lang="en-US"/>
        </a:p>
      </dgm:t>
    </dgm:pt>
    <dgm:pt modelId="{0AE93DEC-39B7-4C70-B54B-61960F4E10E1}" type="sibTrans" cxnId="{2EAFEF12-3818-4F91-B051-7C16B0D62142}">
      <dgm:prSet/>
      <dgm:spPr/>
      <dgm:t>
        <a:bodyPr/>
        <a:lstStyle/>
        <a:p>
          <a:endParaRPr lang="en-US"/>
        </a:p>
      </dgm:t>
    </dgm:pt>
    <dgm:pt modelId="{7DF6599D-A55E-4439-983F-C6BCA346A78E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1. Филологийн эх бичвэр судлал.</a:t>
          </a:r>
          <a:r>
            <a:rPr lang="mn-MN" sz="900" b="0" i="0" dirty="0">
              <a:latin typeface="+mj-lt"/>
            </a:rPr>
            <a:t> Сурвалж бичвэрүүдийн шүүмжит уншилт: галиг, үсэг зүйн хувилбаруудыг тулгаж, эвдэрсэн болон эргэлзээтэй хэсгийг үгийн орчны баталгаагаар сэргээнэ (Нууц товчооны санд хэрэглэсэн галигийн засварын арга энэ зарчмын хэрэгжилт мөн).</a:t>
          </a:r>
        </a:p>
      </dgm:t>
    </dgm:pt>
    <dgm:pt modelId="{D9DDC0C4-549F-470A-951B-3B008DF6BF5D}" type="parTrans" cxnId="{AB984F7A-07BC-4BA0-AEE4-14CC61A1F596}">
      <dgm:prSet/>
      <dgm:spPr/>
      <dgm:t>
        <a:bodyPr/>
        <a:lstStyle/>
        <a:p>
          <a:endParaRPr lang="en-US"/>
        </a:p>
      </dgm:t>
    </dgm:pt>
    <dgm:pt modelId="{C638333D-C82E-465F-8EE3-96A65E22F71A}" type="sibTrans" cxnId="{AB984F7A-07BC-4BA0-AEE4-14CC61A1F596}">
      <dgm:prSet/>
      <dgm:spPr/>
      <dgm:t>
        <a:bodyPr/>
        <a:lstStyle/>
        <a:p>
          <a:endParaRPr lang="en-US"/>
        </a:p>
      </dgm:t>
    </dgm:pt>
    <dgm:pt modelId="{DB1BC184-089C-4F73-93E0-C7EA4BC22682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2. Түүхэн-харьцуулсан арга.</a:t>
          </a:r>
          <a:r>
            <a:rPr lang="mn-MN" sz="900" b="0" i="0" dirty="0">
              <a:latin typeface="+mj-lt"/>
            </a:rPr>
            <a:t> Нэг ойлголтын илэрхийллийг үе үеийн сурвалжид зэрэгцүүлэн тавьж, утгын өөрчлөлт, залгамж, тасалдлыг он цагийн дарааллаар мөшгөнө.</a:t>
          </a:r>
        </a:p>
      </dgm:t>
    </dgm:pt>
    <dgm:pt modelId="{160D9AB3-D8E8-4923-A336-BB6D62DEE0AE}" type="parTrans" cxnId="{5ED0B119-E60C-4794-81FE-96FA13DF2566}">
      <dgm:prSet/>
      <dgm:spPr/>
      <dgm:t>
        <a:bodyPr/>
        <a:lstStyle/>
        <a:p>
          <a:endParaRPr lang="en-US"/>
        </a:p>
      </dgm:t>
    </dgm:pt>
    <dgm:pt modelId="{21533D21-2050-4D3A-AFF1-A4A13CDA26F3}" type="sibTrans" cxnId="{5ED0B119-E60C-4794-81FE-96FA13DF2566}">
      <dgm:prSet/>
      <dgm:spPr/>
      <dgm:t>
        <a:bodyPr/>
        <a:lstStyle/>
        <a:p>
          <a:endParaRPr lang="en-US"/>
        </a:p>
      </dgm:t>
    </dgm:pt>
    <dgm:pt modelId="{B7BE7E4A-79B3-4367-9EBC-50BF48E701E2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3. Герменевтик тайлбарлал.</a:t>
          </a:r>
          <a:r>
            <a:rPr lang="mn-MN" sz="900" b="0" i="0" dirty="0">
              <a:latin typeface="+mj-lt"/>
            </a:rPr>
            <a:t> Бичвэрийн хэсгийг бүхэлтэй нь, бүхлийг хэсгүүдтэй нь харьцуулан ойлгох тайлбарын тойргийг давтан хэрэглэж, сургаалын ёс зүйн агуулгыг түүхэн нөхцөлд нь тайлна.</a:t>
          </a:r>
        </a:p>
      </dgm:t>
    </dgm:pt>
    <dgm:pt modelId="{300D0CD2-525F-4949-93C4-9BE7B5C172F9}" type="parTrans" cxnId="{3FC966EA-08B0-4ACA-87AC-27B8EA15C20C}">
      <dgm:prSet/>
      <dgm:spPr/>
      <dgm:t>
        <a:bodyPr/>
        <a:lstStyle/>
        <a:p>
          <a:endParaRPr lang="en-US"/>
        </a:p>
      </dgm:t>
    </dgm:pt>
    <dgm:pt modelId="{8EF8DB51-4F7D-4092-B342-9011B88DA31E}" type="sibTrans" cxnId="{3FC966EA-08B0-4ACA-87AC-27B8EA15C20C}">
      <dgm:prSet/>
      <dgm:spPr/>
      <dgm:t>
        <a:bodyPr/>
        <a:lstStyle/>
        <a:p>
          <a:endParaRPr lang="en-US"/>
        </a:p>
      </dgm:t>
    </dgm:pt>
    <dgm:pt modelId="{9D613B26-B9C7-47F7-809B-A185488A414D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4. Ойлголтын түүхийн арга.</a:t>
          </a:r>
          <a:r>
            <a:rPr lang="mn-MN" sz="900" b="0" i="0" dirty="0">
              <a:latin typeface="+mj-lt"/>
            </a:rPr>
            <a:t> «Төр», «ёс», «сүлд» зэрэг түлхүүр ойлголтуудын утгын давхраажилтыг тухайн үгийн хэрэглээний түүхээр баримтжуулж, ойлголтын намтар (</a:t>
          </a:r>
          <a:r>
            <a:rPr lang="en-US" sz="900" b="0" i="0" dirty="0" err="1">
              <a:latin typeface="+mj-lt"/>
            </a:rPr>
            <a:t>Begriffsbiographie</a:t>
          </a:r>
          <a:r>
            <a:rPr lang="en-US" sz="900" b="0" i="0" dirty="0">
              <a:latin typeface="+mj-lt"/>
            </a:rPr>
            <a:t>) </a:t>
          </a:r>
          <a:r>
            <a:rPr lang="mn-MN" sz="900" b="0" i="0" dirty="0">
              <a:latin typeface="+mj-lt"/>
            </a:rPr>
            <a:t>бүтээнэ.</a:t>
          </a:r>
        </a:p>
      </dgm:t>
    </dgm:pt>
    <dgm:pt modelId="{DF32D4FE-8F65-4A20-905D-4A2A1B62F4D4}" type="parTrans" cxnId="{595C2D1E-E39F-4C63-8641-AFEA43E1304B}">
      <dgm:prSet/>
      <dgm:spPr/>
      <dgm:t>
        <a:bodyPr/>
        <a:lstStyle/>
        <a:p>
          <a:endParaRPr lang="en-US"/>
        </a:p>
      </dgm:t>
    </dgm:pt>
    <dgm:pt modelId="{71B095EB-60C1-491E-97AF-AD5C37D457C5}" type="sibTrans" cxnId="{595C2D1E-E39F-4C63-8641-AFEA43E1304B}">
      <dgm:prSet/>
      <dgm:spPr/>
      <dgm:t>
        <a:bodyPr/>
        <a:lstStyle/>
        <a:p>
          <a:endParaRPr lang="en-US"/>
        </a:p>
      </dgm:t>
    </dgm:pt>
    <dgm:pt modelId="{CA64CFF5-03DC-4CA4-A058-9072CD4A47F8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5. Эх сурвалжийн шүүмж.</a:t>
          </a:r>
          <a:r>
            <a:rPr lang="mn-MN" sz="900" b="0" i="0" dirty="0">
              <a:latin typeface="+mj-lt"/>
            </a:rPr>
            <a:t> Сурвалж бүрд гадаад шүүмж (гарал үүсэл, хэвлэлийн түүх, дамжилт) ба дотоод шүүмж (агуулгын нийцтэй байдал, найдвартай байдал) хийж, нотолгооны жинг эх сурвалжийн чанараар ялгаварлана — толь бүрийн нотолгоог «шууд/дам» түвшнээр ялгасан нь үүний хэрэглээ.</a:t>
          </a:r>
        </a:p>
      </dgm:t>
    </dgm:pt>
    <dgm:pt modelId="{69779446-3F35-4002-AC84-B49A8E757D8A}" type="parTrans" cxnId="{15EDC78D-789E-4662-A352-7B517C5EA192}">
      <dgm:prSet/>
      <dgm:spPr/>
      <dgm:t>
        <a:bodyPr/>
        <a:lstStyle/>
        <a:p>
          <a:endParaRPr lang="en-US"/>
        </a:p>
      </dgm:t>
    </dgm:pt>
    <dgm:pt modelId="{6153DB6B-C539-44DC-8F48-88EBD4FAEEBD}" type="sibTrans" cxnId="{15EDC78D-789E-4662-A352-7B517C5EA192}">
      <dgm:prSet/>
      <dgm:spPr/>
      <dgm:t>
        <a:bodyPr/>
        <a:lstStyle/>
        <a:p>
          <a:endParaRPr lang="en-US"/>
        </a:p>
      </dgm:t>
    </dgm:pt>
    <dgm:pt modelId="{8AB70E5F-617C-4445-9B98-DB6EF6AFB8B8}">
      <dgm:prSet/>
      <dgm:spPr/>
      <dgm:t>
        <a:bodyPr/>
        <a:lstStyle/>
        <a:p>
          <a:r>
            <a:rPr lang="mn-MN" b="1" i="0" dirty="0">
              <a:latin typeface="+mj-lt"/>
            </a:rPr>
            <a:t>6. Хөмрөгт суурилсан хэл шинжлэл.</a:t>
          </a:r>
          <a:r>
            <a:rPr lang="mn-MN" b="0" i="0" dirty="0">
              <a:latin typeface="+mj-lt"/>
            </a:rPr>
            <a:t> Долоон сурвалжийн нэгдсэн тоон сан дээр давтамж, хам хэрэглээ (</a:t>
          </a:r>
          <a:r>
            <a:rPr lang="en-US" b="0" i="0" dirty="0">
              <a:latin typeface="+mj-lt"/>
            </a:rPr>
            <a:t>collocation), </a:t>
          </a:r>
          <a:r>
            <a:rPr lang="mn-MN" b="0" i="0" dirty="0">
              <a:latin typeface="+mj-lt"/>
            </a:rPr>
            <a:t>тархалтын шинжилгээ хийж, таамаглалыг тоон нотолгоогоор шалгана.</a:t>
          </a:r>
        </a:p>
      </dgm:t>
    </dgm:pt>
    <dgm:pt modelId="{CE24D375-B608-4140-8EDD-386381C8FD36}" type="parTrans" cxnId="{428AF9DE-7FF2-4163-BD0B-63619354DBF5}">
      <dgm:prSet/>
      <dgm:spPr/>
      <dgm:t>
        <a:bodyPr/>
        <a:lstStyle/>
        <a:p>
          <a:endParaRPr lang="en-US"/>
        </a:p>
      </dgm:t>
    </dgm:pt>
    <dgm:pt modelId="{7A8A0D08-FFCE-48DC-A5DD-47379A7E082C}" type="sibTrans" cxnId="{428AF9DE-7FF2-4163-BD0B-63619354DBF5}">
      <dgm:prSet/>
      <dgm:spPr/>
      <dgm:t>
        <a:bodyPr/>
        <a:lstStyle/>
        <a:p>
          <a:endParaRPr lang="en-US"/>
        </a:p>
      </dgm:t>
    </dgm:pt>
    <dgm:pt modelId="{39733EE6-98FE-4466-B69C-43D608DBED92}">
      <dgm:prSet/>
      <dgm:spPr/>
      <dgm:t>
        <a:bodyPr/>
        <a:lstStyle/>
        <a:p>
          <a:r>
            <a:rPr lang="mn-MN" b="1" i="0" dirty="0">
              <a:latin typeface="+mj-lt"/>
            </a:rPr>
            <a:t>7. Лексик-семантик хүрээний шинжилгээ.</a:t>
          </a:r>
          <a:r>
            <a:rPr lang="mn-MN" b="0" i="0" dirty="0">
              <a:latin typeface="+mj-lt"/>
            </a:rPr>
            <a:t> «Төр», «улс», «ёс» язгуурт нэгжийг утгын айд («төр» таван, «улс» арван нэгэн, «ёс» арван ай) ангилж, ай хоорондын хил, давхцал, шилжилтийг тогтооно; нотолгооны шууд/дам түвшнийг толгой үг бүрд үнэлнэ.</a:t>
          </a:r>
        </a:p>
      </dgm:t>
    </dgm:pt>
    <dgm:pt modelId="{E116A900-3C68-417B-BE52-84EEBE5550F3}" type="parTrans" cxnId="{0FC03B0A-2ACB-45DB-A389-435DCB9ACF5D}">
      <dgm:prSet/>
      <dgm:spPr/>
      <dgm:t>
        <a:bodyPr/>
        <a:lstStyle/>
        <a:p>
          <a:endParaRPr lang="en-US"/>
        </a:p>
      </dgm:t>
    </dgm:pt>
    <dgm:pt modelId="{BE54BDBE-F8CB-4FE4-BF39-CEB1CB17409A}" type="sibTrans" cxnId="{0FC03B0A-2ACB-45DB-A389-435DCB9ACF5D}">
      <dgm:prSet/>
      <dgm:spPr/>
      <dgm:t>
        <a:bodyPr/>
        <a:lstStyle/>
        <a:p>
          <a:endParaRPr lang="en-US"/>
        </a:p>
      </dgm:t>
    </dgm:pt>
    <dgm:pt modelId="{1173D9A8-4A8D-49ED-A612-7E80DF2869C5}">
      <dgm:prSet/>
      <dgm:spPr/>
      <dgm:t>
        <a:bodyPr/>
        <a:lstStyle/>
        <a:p>
          <a:r>
            <a:rPr lang="mn-MN" b="1" i="0" dirty="0">
              <a:latin typeface="+mj-lt"/>
            </a:rPr>
            <a:t>8. Контент анализ.</a:t>
          </a:r>
          <a:r>
            <a:rPr lang="mn-MN" b="0" i="0" dirty="0">
              <a:latin typeface="+mj-lt"/>
            </a:rPr>
            <a:t> Сургаал бичвэрүүд, гурван үгийн хэлц, зүйр цэцэн үгийг ёс зүйн сэдвийн кодын системээр (жишээ нь: шударга ёс, энэрэл, хариуцлага, ёслол) кодчилж, сэдвийн давтамж, хослолыг тоон болон чанарын аргаар дүгнэнэ.</a:t>
          </a:r>
        </a:p>
      </dgm:t>
    </dgm:pt>
    <dgm:pt modelId="{AA6A38A9-B914-4836-AE8D-761A83343A75}" type="parTrans" cxnId="{24EA28BA-79AC-498F-9591-89FF3F57A11F}">
      <dgm:prSet/>
      <dgm:spPr/>
      <dgm:t>
        <a:bodyPr/>
        <a:lstStyle/>
        <a:p>
          <a:endParaRPr lang="en-US"/>
        </a:p>
      </dgm:t>
    </dgm:pt>
    <dgm:pt modelId="{CD992685-CE78-48FC-9083-86785E6CBC53}" type="sibTrans" cxnId="{24EA28BA-79AC-498F-9591-89FF3F57A11F}">
      <dgm:prSet/>
      <dgm:spPr/>
      <dgm:t>
        <a:bodyPr/>
        <a:lstStyle/>
        <a:p>
          <a:endParaRPr lang="en-US"/>
        </a:p>
      </dgm:t>
    </dgm:pt>
    <dgm:pt modelId="{0DEBFD39-556E-4CED-A701-329C85D39B9C}">
      <dgm:prSet/>
      <dgm:spPr/>
      <dgm:t>
        <a:bodyPr/>
        <a:lstStyle/>
        <a:p>
          <a:r>
            <a:rPr lang="mn-MN" b="1" i="0" dirty="0">
              <a:latin typeface="+mj-lt"/>
            </a:rPr>
            <a:t>9. Дискурс анализ.</a:t>
          </a:r>
          <a:r>
            <a:rPr lang="mn-MN" b="0" i="0" dirty="0">
              <a:latin typeface="+mj-lt"/>
            </a:rPr>
            <a:t> Төр, улс, ёсны тухай өгүүлэх хэв маяг, үнэлэмжийн илэрхийлэл, зүйрлэлийн тогтолцоог (төр = сүлд, гал голомт, эцэг эх; улс = үрээр бүрддэг хүмүүсийн нэгдэл; ёс = үйл бүрийг зөвтгөгч суурь хэм) бичвэрийн төрөл тус бүрд шинжилнэ.</a:t>
          </a:r>
        </a:p>
      </dgm:t>
    </dgm:pt>
    <dgm:pt modelId="{F6DF2D1E-A677-4135-B9A1-185A00448665}" type="parTrans" cxnId="{6FE56141-5281-46A4-8195-AA197D80F314}">
      <dgm:prSet/>
      <dgm:spPr/>
      <dgm:t>
        <a:bodyPr/>
        <a:lstStyle/>
        <a:p>
          <a:endParaRPr lang="en-US"/>
        </a:p>
      </dgm:t>
    </dgm:pt>
    <dgm:pt modelId="{19F64112-BDAD-4373-8F44-A46F41A0BDB2}" type="sibTrans" cxnId="{6FE56141-5281-46A4-8195-AA197D80F314}">
      <dgm:prSet/>
      <dgm:spPr/>
      <dgm:t>
        <a:bodyPr/>
        <a:lstStyle/>
        <a:p>
          <a:endParaRPr lang="en-US"/>
        </a:p>
      </dgm:t>
    </dgm:pt>
    <dgm:pt modelId="{1368F723-F311-457C-8677-B725EA2FF017}">
      <dgm:prSet/>
      <dgm:spPr/>
      <dgm:t>
        <a:bodyPr/>
        <a:lstStyle/>
        <a:p>
          <a:r>
            <a:rPr lang="mn-MN" b="1" i="0" dirty="0">
              <a:latin typeface="+mj-lt"/>
            </a:rPr>
            <a:t>10. Компьютерын семантик (утга зүйн) аргууд.</a:t>
          </a:r>
          <a:r>
            <a:rPr lang="mn-MN" b="0" i="0" dirty="0">
              <a:latin typeface="+mj-lt"/>
            </a:rPr>
            <a:t> Бичвэрийн утгыг тоон хэлбэрт хөрвүүлдэг эмбеддинг, бичвэрийг үгээр нь бус утгаар нь хайдаг семантик хайлт (утгаар хайх цонхны сан — 361 цонх бэлэн), ойлголт хоорондын холбоог зурагласан утгын сүлжээний бүдүүвч (график) шинжилгээ гэсэн гурван аргаар хүний нүдэнд үл өртөх утгын холбоог илрүүлж, чанарын дүгнэлтийн урьдчилсан шүүлтүүр болгоно.</a:t>
          </a:r>
        </a:p>
      </dgm:t>
    </dgm:pt>
    <dgm:pt modelId="{24BFF2B4-829C-4710-B40C-9F7DC68E5599}" type="parTrans" cxnId="{C05922B5-B86B-4553-A8B1-E6F0F8F33084}">
      <dgm:prSet/>
      <dgm:spPr/>
      <dgm:t>
        <a:bodyPr/>
        <a:lstStyle/>
        <a:p>
          <a:endParaRPr lang="en-US"/>
        </a:p>
      </dgm:t>
    </dgm:pt>
    <dgm:pt modelId="{47A2F563-B0A7-4A80-9CB2-F29EC6A82773}" type="sibTrans" cxnId="{C05922B5-B86B-4553-A8B1-E6F0F8F33084}">
      <dgm:prSet/>
      <dgm:spPr/>
      <dgm:t>
        <a:bodyPr/>
        <a:lstStyle/>
        <a:p>
          <a:endParaRPr lang="en-US"/>
        </a:p>
      </dgm:t>
    </dgm:pt>
    <dgm:pt modelId="{E70AC9BF-9F6B-450D-874F-D0F46161CC57}">
      <dgm:prSet custT="1"/>
      <dgm:spPr/>
      <dgm:t>
        <a:bodyPr/>
        <a:lstStyle/>
        <a:p>
          <a:r>
            <a:rPr lang="en-US" sz="12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III. </a:t>
          </a:r>
          <a:r>
            <a:rPr lang="mn-MN" sz="1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НИЙГЭМ, УЛС ТӨР СУДЛАЛЫН АРГУУД</a:t>
          </a:r>
          <a:endParaRPr lang="mn-MN" sz="1200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F0F892-5821-406D-8D46-48986A6A7B6B}" type="parTrans" cxnId="{8DA159FB-F893-4FC6-85EE-475E8016BA28}">
      <dgm:prSet/>
      <dgm:spPr/>
      <dgm:t>
        <a:bodyPr/>
        <a:lstStyle/>
        <a:p>
          <a:endParaRPr lang="en-US"/>
        </a:p>
      </dgm:t>
    </dgm:pt>
    <dgm:pt modelId="{B1932F06-DB69-4B7C-8531-ECCC66EA6BC2}" type="sibTrans" cxnId="{8DA159FB-F893-4FC6-85EE-475E8016BA28}">
      <dgm:prSet/>
      <dgm:spPr/>
      <dgm:t>
        <a:bodyPr/>
        <a:lstStyle/>
        <a:p>
          <a:endParaRPr lang="en-US"/>
        </a:p>
      </dgm:t>
    </dgm:pt>
    <dgm:pt modelId="{C1263289-1B01-41D6-A854-3EBD10A68C1B}">
      <dgm:prSet custT="1"/>
      <dgm:spPr/>
      <dgm:t>
        <a:bodyPr/>
        <a:lstStyle/>
        <a:p>
          <a:r>
            <a:rPr lang="en-US" sz="1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II. </a:t>
          </a:r>
          <a:r>
            <a:rPr lang="mn-MN" sz="1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ХЭЛ ШИНЖЛЭЛ, ТООН АРГУУД</a:t>
          </a:r>
          <a:endParaRPr lang="mn-MN" sz="1200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7AF209-B57D-4D70-88BF-7FF085FC74CE}" type="parTrans" cxnId="{FC6ED135-EFFD-48CC-BE5F-BAA1E2A874BC}">
      <dgm:prSet/>
      <dgm:spPr/>
      <dgm:t>
        <a:bodyPr/>
        <a:lstStyle/>
        <a:p>
          <a:endParaRPr lang="en-US"/>
        </a:p>
      </dgm:t>
    </dgm:pt>
    <dgm:pt modelId="{9B68225C-CC7D-4204-A99A-30A53DDA0E28}" type="sibTrans" cxnId="{FC6ED135-EFFD-48CC-BE5F-BAA1E2A874BC}">
      <dgm:prSet/>
      <dgm:spPr/>
      <dgm:t>
        <a:bodyPr/>
        <a:lstStyle/>
        <a:p>
          <a:endParaRPr lang="en-US"/>
        </a:p>
      </dgm:t>
    </dgm:pt>
    <dgm:pt modelId="{D5D2DEA8-14F4-4343-B2CD-94EB5DC268D9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11. Харьцуулсан улс төр судлал.</a:t>
          </a:r>
          <a:r>
            <a:rPr lang="mn-MN" sz="900" b="0" i="0" dirty="0">
              <a:latin typeface="+mj-lt"/>
            </a:rPr>
            <a:t> Монголын улсаа урлах уламжлалыг дорно дахины (Күнзийн төрийн ёс, Артхашастра) болон өрнийн (Платоны төр, республиканизм) </a:t>
          </a:r>
          <a:r>
            <a:rPr lang="en-US" sz="900" b="0" i="0" dirty="0">
              <a:latin typeface="+mj-lt"/>
            </a:rPr>
            <a:t>statecraft </a:t>
          </a:r>
          <a:r>
            <a:rPr lang="mn-MN" sz="900" b="0" i="0" dirty="0">
              <a:latin typeface="+mj-lt"/>
            </a:rPr>
            <a:t>сэтгэлгээтэй зэрэгцүүлж, нийтлэг ба өвөрмөц шинжийг ялгана.</a:t>
          </a:r>
        </a:p>
      </dgm:t>
    </dgm:pt>
    <dgm:pt modelId="{0E64C87C-D8DF-410B-B8A2-4192431E812A}" type="parTrans" cxnId="{6347E686-18F0-40D2-8ADF-9E486BC7A6D7}">
      <dgm:prSet/>
      <dgm:spPr/>
      <dgm:t>
        <a:bodyPr/>
        <a:lstStyle/>
        <a:p>
          <a:endParaRPr lang="en-US"/>
        </a:p>
      </dgm:t>
    </dgm:pt>
    <dgm:pt modelId="{E4CA7BD4-F457-4A4E-A27D-C9F810ED7A26}" type="sibTrans" cxnId="{6347E686-18F0-40D2-8ADF-9E486BC7A6D7}">
      <dgm:prSet/>
      <dgm:spPr/>
      <dgm:t>
        <a:bodyPr/>
        <a:lstStyle/>
        <a:p>
          <a:endParaRPr lang="en-US"/>
        </a:p>
      </dgm:t>
    </dgm:pt>
    <dgm:pt modelId="{38C92F39-BFE5-4586-B0AE-EA58F8B52207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12. Кейс судалгаа.</a:t>
          </a:r>
          <a:r>
            <a:rPr lang="mn-MN" sz="900" b="0" i="0" dirty="0">
              <a:latin typeface="+mj-lt"/>
            </a:rPr>
            <a:t> Түүхэн тодорхой үйл явдал, институцийн жишээг (төр барих ёслол, өв залгамжлалын шийдвэр) сонгон авч, зарчмуудын бодит хэрэгжилтийг гүнзгийрүүлэн шинжилнэ.</a:t>
          </a:r>
        </a:p>
      </dgm:t>
    </dgm:pt>
    <dgm:pt modelId="{BEACC219-A686-4827-A5C3-96CD0293CF0C}" type="parTrans" cxnId="{8DE7E50A-5DF3-4650-B641-46293BAA587C}">
      <dgm:prSet/>
      <dgm:spPr/>
      <dgm:t>
        <a:bodyPr/>
        <a:lstStyle/>
        <a:p>
          <a:endParaRPr lang="en-US"/>
        </a:p>
      </dgm:t>
    </dgm:pt>
    <dgm:pt modelId="{3BA12F8A-F866-4426-B179-916126FF0B61}" type="sibTrans" cxnId="{8DE7E50A-5DF3-4650-B641-46293BAA587C}">
      <dgm:prSet/>
      <dgm:spPr/>
      <dgm:t>
        <a:bodyPr/>
        <a:lstStyle/>
        <a:p>
          <a:endParaRPr lang="en-US"/>
        </a:p>
      </dgm:t>
    </dgm:pt>
    <dgm:pt modelId="{2CD14E60-7FC9-4281-88E5-6217B276B35D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13. Шинжээчийн хагас бүтэцлэгдсэн ярилцлага.</a:t>
          </a:r>
          <a:r>
            <a:rPr lang="mn-MN" sz="900" b="0" i="0" dirty="0">
              <a:latin typeface="+mj-lt"/>
            </a:rPr>
            <a:t> Монголч эрдэмтэд, төр судлаачид, хэл шинжээчидтэй хийх ярилцлагаар бичвэрээс гарсан дүгнэлтийг өнөөгийн эрдэм шинжилгээний ойлголттой тулгана.</a:t>
          </a:r>
        </a:p>
      </dgm:t>
    </dgm:pt>
    <dgm:pt modelId="{011C91A1-7833-42CA-ABD6-631193704EA2}" type="parTrans" cxnId="{D2A120A7-6E2F-43A0-AF09-7DE57FEB5A46}">
      <dgm:prSet/>
      <dgm:spPr/>
      <dgm:t>
        <a:bodyPr/>
        <a:lstStyle/>
        <a:p>
          <a:endParaRPr lang="en-US"/>
        </a:p>
      </dgm:t>
    </dgm:pt>
    <dgm:pt modelId="{A2BB225D-5143-44B7-A455-E81057CEF7CA}" type="sibTrans" cxnId="{D2A120A7-6E2F-43A0-AF09-7DE57FEB5A46}">
      <dgm:prSet/>
      <dgm:spPr/>
      <dgm:t>
        <a:bodyPr/>
        <a:lstStyle/>
        <a:p>
          <a:endParaRPr lang="en-US"/>
        </a:p>
      </dgm:t>
    </dgm:pt>
    <dgm:pt modelId="{671697EA-840A-4748-BF63-EB530EA24D6A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14. Дельфи арга.</a:t>
          </a:r>
          <a:r>
            <a:rPr lang="mn-MN" sz="900" b="0" i="0" dirty="0">
              <a:latin typeface="+mj-lt"/>
            </a:rPr>
            <a:t> Гол ойлголтуудын олон хэлний эквивалентыг шинжээчдийн хэд хэдэн үе шаттай, нэрээ нууцалсан үнэлгээгээр зөвшилцөлд хүргэж баталгаажуулна (Т3-ын шалгуур; протокол: 8–12 шинжээчтэй панел, 2–3 үе шат, зөвшилцлийн босго ≥70%).</a:t>
          </a:r>
        </a:p>
      </dgm:t>
    </dgm:pt>
    <dgm:pt modelId="{4503AA20-FA9F-47F3-BA76-349832D0FE0F}" type="parTrans" cxnId="{FE4EEBD0-FBF1-4E48-96F9-AB58E563086D}">
      <dgm:prSet/>
      <dgm:spPr/>
      <dgm:t>
        <a:bodyPr/>
        <a:lstStyle/>
        <a:p>
          <a:endParaRPr lang="en-US"/>
        </a:p>
      </dgm:t>
    </dgm:pt>
    <dgm:pt modelId="{F18C1C3F-844D-4E69-891A-E82934A35030}" type="sibTrans" cxnId="{FE4EEBD0-FBF1-4E48-96F9-AB58E563086D}">
      <dgm:prSet/>
      <dgm:spPr/>
      <dgm:t>
        <a:bodyPr/>
        <a:lstStyle/>
        <a:p>
          <a:endParaRPr lang="en-US"/>
        </a:p>
      </dgm:t>
    </dgm:pt>
    <dgm:pt modelId="{516CD56F-8948-4B30-AB2D-1B939B26FC43}">
      <dgm:prSet custT="1"/>
      <dgm:spPr/>
      <dgm:t>
        <a:bodyPr/>
        <a:lstStyle/>
        <a:p>
          <a:r>
            <a:rPr lang="mn-MN" sz="900" b="1" i="0" dirty="0">
              <a:latin typeface="+mj-lt"/>
            </a:rPr>
            <a:t>15. Триангуляци, холимог арга.</a:t>
          </a:r>
          <a:r>
            <a:rPr lang="mn-MN" sz="900" b="0" i="0" dirty="0">
              <a:latin typeface="+mj-lt"/>
            </a:rPr>
            <a:t> Тоон (сан, давтамж) ба чанарын (герменевтик, ярилцлага) үр дүнг зөрүү бүрд нь тулгаж, зөвхөн олон аргаар давхар нотлогдсон дүгнэлтийг эцсийн үр дүнд оруулна.</a:t>
          </a:r>
        </a:p>
      </dgm:t>
    </dgm:pt>
    <dgm:pt modelId="{E52053BB-D9AC-4414-95E4-46235C2B6881}" type="parTrans" cxnId="{0F6AB1D1-48CA-493E-9302-97A0C97A5682}">
      <dgm:prSet/>
      <dgm:spPr/>
      <dgm:t>
        <a:bodyPr/>
        <a:lstStyle/>
        <a:p>
          <a:endParaRPr lang="en-US"/>
        </a:p>
      </dgm:t>
    </dgm:pt>
    <dgm:pt modelId="{D471E0CE-C443-485E-8D9B-BF7F46EC1ADB}" type="sibTrans" cxnId="{0F6AB1D1-48CA-493E-9302-97A0C97A5682}">
      <dgm:prSet/>
      <dgm:spPr/>
      <dgm:t>
        <a:bodyPr/>
        <a:lstStyle/>
        <a:p>
          <a:endParaRPr lang="en-US"/>
        </a:p>
      </dgm:t>
    </dgm:pt>
    <dgm:pt modelId="{F285BB7B-AC09-4B5C-B118-71C94BEF94D5}" type="pres">
      <dgm:prSet presAssocID="{D0B6BC3B-6D70-4EB4-BF73-B52AE17CBF85}" presName="linearFlow" presStyleCnt="0">
        <dgm:presLayoutVars>
          <dgm:dir/>
          <dgm:animLvl val="lvl"/>
          <dgm:resizeHandles val="exact"/>
        </dgm:presLayoutVars>
      </dgm:prSet>
      <dgm:spPr/>
    </dgm:pt>
    <dgm:pt modelId="{6B1E9689-2E8E-4FCB-9A74-A39D85131C8F}" type="pres">
      <dgm:prSet presAssocID="{5EC38319-1D9F-44B2-BBD1-100F94E7B6C6}" presName="composite" presStyleCnt="0"/>
      <dgm:spPr/>
    </dgm:pt>
    <dgm:pt modelId="{090A6FBB-DD3F-4D04-A704-F9B572725EB0}" type="pres">
      <dgm:prSet presAssocID="{5EC38319-1D9F-44B2-BBD1-100F94E7B6C6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3D56DF5-F049-44DF-8155-D7953C9B9943}" type="pres">
      <dgm:prSet presAssocID="{5EC38319-1D9F-44B2-BBD1-100F94E7B6C6}" presName="parSh" presStyleLbl="node1" presStyleIdx="0" presStyleCnt="3" custLinFactNeighborY="79238"/>
      <dgm:spPr/>
    </dgm:pt>
    <dgm:pt modelId="{C1AB7817-5FEF-439E-BD9D-58E7D75E40C7}" type="pres">
      <dgm:prSet presAssocID="{5EC38319-1D9F-44B2-BBD1-100F94E7B6C6}" presName="desTx" presStyleLbl="fgAcc1" presStyleIdx="0" presStyleCnt="3" custScaleX="118822" custScaleY="79026">
        <dgm:presLayoutVars>
          <dgm:bulletEnabled val="1"/>
        </dgm:presLayoutVars>
      </dgm:prSet>
      <dgm:spPr/>
    </dgm:pt>
    <dgm:pt modelId="{D9EFDD06-0389-4C7F-A2A5-9387331C4072}" type="pres">
      <dgm:prSet presAssocID="{0AE93DEC-39B7-4C70-B54B-61960F4E10E1}" presName="sibTrans" presStyleLbl="sibTrans2D1" presStyleIdx="0" presStyleCnt="2"/>
      <dgm:spPr/>
    </dgm:pt>
    <dgm:pt modelId="{5F43DEE1-521D-418F-BD1D-689CF734B8AC}" type="pres">
      <dgm:prSet presAssocID="{0AE93DEC-39B7-4C70-B54B-61960F4E10E1}" presName="connTx" presStyleLbl="sibTrans2D1" presStyleIdx="0" presStyleCnt="2"/>
      <dgm:spPr/>
    </dgm:pt>
    <dgm:pt modelId="{09E76827-80AF-43CB-90C8-870C26DFBBA1}" type="pres">
      <dgm:prSet presAssocID="{C1263289-1B01-41D6-A854-3EBD10A68C1B}" presName="composite" presStyleCnt="0"/>
      <dgm:spPr/>
    </dgm:pt>
    <dgm:pt modelId="{4960DF62-48BA-49B1-AA0D-89355D8FA366}" type="pres">
      <dgm:prSet presAssocID="{C1263289-1B01-41D6-A854-3EBD10A68C1B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77CE4E2-0C18-4E54-ABC8-A9DC43E7BBEA}" type="pres">
      <dgm:prSet presAssocID="{C1263289-1B01-41D6-A854-3EBD10A68C1B}" presName="parSh" presStyleLbl="node1" presStyleIdx="1" presStyleCnt="3" custLinFactNeighborY="79238"/>
      <dgm:spPr/>
    </dgm:pt>
    <dgm:pt modelId="{08809AE9-5E79-4011-BEC6-D3BECAC5BB53}" type="pres">
      <dgm:prSet presAssocID="{C1263289-1B01-41D6-A854-3EBD10A68C1B}" presName="desTx" presStyleLbl="fgAcc1" presStyleIdx="1" presStyleCnt="3" custScaleX="118822" custScaleY="79026">
        <dgm:presLayoutVars>
          <dgm:bulletEnabled val="1"/>
        </dgm:presLayoutVars>
      </dgm:prSet>
      <dgm:spPr/>
    </dgm:pt>
    <dgm:pt modelId="{29BD34A4-C53E-4FE4-B6E6-347900121985}" type="pres">
      <dgm:prSet presAssocID="{9B68225C-CC7D-4204-A99A-30A53DDA0E28}" presName="sibTrans" presStyleLbl="sibTrans2D1" presStyleIdx="1" presStyleCnt="2"/>
      <dgm:spPr/>
    </dgm:pt>
    <dgm:pt modelId="{2C9926AD-52A3-44E6-B234-19F078D1E66C}" type="pres">
      <dgm:prSet presAssocID="{9B68225C-CC7D-4204-A99A-30A53DDA0E28}" presName="connTx" presStyleLbl="sibTrans2D1" presStyleIdx="1" presStyleCnt="2"/>
      <dgm:spPr/>
    </dgm:pt>
    <dgm:pt modelId="{D20BA6A4-8966-4B9F-BD6A-E12C662FA8F2}" type="pres">
      <dgm:prSet presAssocID="{E70AC9BF-9F6B-450D-874F-D0F46161CC57}" presName="composite" presStyleCnt="0"/>
      <dgm:spPr/>
    </dgm:pt>
    <dgm:pt modelId="{3FD36D39-142E-41D3-8367-A6C300EF5987}" type="pres">
      <dgm:prSet presAssocID="{E70AC9BF-9F6B-450D-874F-D0F46161CC57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78B114F7-BE54-4277-A3E4-92BD41DB51A4}" type="pres">
      <dgm:prSet presAssocID="{E70AC9BF-9F6B-450D-874F-D0F46161CC57}" presName="parSh" presStyleLbl="node1" presStyleIdx="2" presStyleCnt="3" custLinFactNeighborY="79238"/>
      <dgm:spPr/>
    </dgm:pt>
    <dgm:pt modelId="{6A7A6050-7CF3-40B6-9A55-2E26D5E7E630}" type="pres">
      <dgm:prSet presAssocID="{E70AC9BF-9F6B-450D-874F-D0F46161CC57}" presName="desTx" presStyleLbl="fgAcc1" presStyleIdx="2" presStyleCnt="3" custScaleX="118822" custScaleY="79026">
        <dgm:presLayoutVars>
          <dgm:bulletEnabled val="1"/>
        </dgm:presLayoutVars>
      </dgm:prSet>
      <dgm:spPr/>
    </dgm:pt>
  </dgm:ptLst>
  <dgm:cxnLst>
    <dgm:cxn modelId="{9083D903-F22F-4078-9D48-92CC5600AFF0}" type="presOf" srcId="{5EC38319-1D9F-44B2-BBD1-100F94E7B6C6}" destId="{090A6FBB-DD3F-4D04-A704-F9B572725EB0}" srcOrd="0" destOrd="0" presId="urn:microsoft.com/office/officeart/2005/8/layout/process3"/>
    <dgm:cxn modelId="{05C22C08-46B8-473D-8BE6-09C2C9191C14}" type="presOf" srcId="{9B68225C-CC7D-4204-A99A-30A53DDA0E28}" destId="{2C9926AD-52A3-44E6-B234-19F078D1E66C}" srcOrd="1" destOrd="0" presId="urn:microsoft.com/office/officeart/2005/8/layout/process3"/>
    <dgm:cxn modelId="{0FC03B0A-2ACB-45DB-A389-435DCB9ACF5D}" srcId="{C1263289-1B01-41D6-A854-3EBD10A68C1B}" destId="{39733EE6-98FE-4466-B69C-43D608DBED92}" srcOrd="1" destOrd="0" parTransId="{E116A900-3C68-417B-BE52-84EEBE5550F3}" sibTransId="{BE54BDBE-F8CB-4FE4-BF39-CEB1CB17409A}"/>
    <dgm:cxn modelId="{E6879E0A-C33B-45B7-A007-AF048C0DBE08}" type="presOf" srcId="{516CD56F-8948-4B30-AB2D-1B939B26FC43}" destId="{6A7A6050-7CF3-40B6-9A55-2E26D5E7E630}" srcOrd="0" destOrd="4" presId="urn:microsoft.com/office/officeart/2005/8/layout/process3"/>
    <dgm:cxn modelId="{8DE7E50A-5DF3-4650-B641-46293BAA587C}" srcId="{E70AC9BF-9F6B-450D-874F-D0F46161CC57}" destId="{38C92F39-BFE5-4586-B0AE-EA58F8B52207}" srcOrd="1" destOrd="0" parTransId="{BEACC219-A686-4827-A5C3-96CD0293CF0C}" sibTransId="{3BA12F8A-F866-4426-B179-916126FF0B61}"/>
    <dgm:cxn modelId="{CB52610C-9814-4301-80DB-BD5786D2DA87}" type="presOf" srcId="{0AE93DEC-39B7-4C70-B54B-61960F4E10E1}" destId="{5F43DEE1-521D-418F-BD1D-689CF734B8AC}" srcOrd="1" destOrd="0" presId="urn:microsoft.com/office/officeart/2005/8/layout/process3"/>
    <dgm:cxn modelId="{06212111-7A20-42DD-ABBB-D9F0FB5C02F9}" type="presOf" srcId="{B7BE7E4A-79B3-4367-9EBC-50BF48E701E2}" destId="{C1AB7817-5FEF-439E-BD9D-58E7D75E40C7}" srcOrd="0" destOrd="2" presId="urn:microsoft.com/office/officeart/2005/8/layout/process3"/>
    <dgm:cxn modelId="{2EAFEF12-3818-4F91-B051-7C16B0D62142}" srcId="{D0B6BC3B-6D70-4EB4-BF73-B52AE17CBF85}" destId="{5EC38319-1D9F-44B2-BBD1-100F94E7B6C6}" srcOrd="0" destOrd="0" parTransId="{BA556BA4-A44A-444C-8507-ABEE18777F4F}" sibTransId="{0AE93DEC-39B7-4C70-B54B-61960F4E10E1}"/>
    <dgm:cxn modelId="{C7067A13-2C67-4DE9-B818-1D2648DA3706}" type="presOf" srcId="{7DF6599D-A55E-4439-983F-C6BCA346A78E}" destId="{C1AB7817-5FEF-439E-BD9D-58E7D75E40C7}" srcOrd="0" destOrd="0" presId="urn:microsoft.com/office/officeart/2005/8/layout/process3"/>
    <dgm:cxn modelId="{5ED0B119-E60C-4794-81FE-96FA13DF2566}" srcId="{5EC38319-1D9F-44B2-BBD1-100F94E7B6C6}" destId="{DB1BC184-089C-4F73-93E0-C7EA4BC22682}" srcOrd="1" destOrd="0" parTransId="{160D9AB3-D8E8-4923-A336-BB6D62DEE0AE}" sibTransId="{21533D21-2050-4D3A-AFF1-A4A13CDA26F3}"/>
    <dgm:cxn modelId="{595C2D1E-E39F-4C63-8641-AFEA43E1304B}" srcId="{5EC38319-1D9F-44B2-BBD1-100F94E7B6C6}" destId="{9D613B26-B9C7-47F7-809B-A185488A414D}" srcOrd="3" destOrd="0" parTransId="{DF32D4FE-8F65-4A20-905D-4A2A1B62F4D4}" sibTransId="{71B095EB-60C1-491E-97AF-AD5C37D457C5}"/>
    <dgm:cxn modelId="{C28B3C22-32AD-44D4-AE52-ED854EF506B6}" type="presOf" srcId="{9D613B26-B9C7-47F7-809B-A185488A414D}" destId="{C1AB7817-5FEF-439E-BD9D-58E7D75E40C7}" srcOrd="0" destOrd="3" presId="urn:microsoft.com/office/officeart/2005/8/layout/process3"/>
    <dgm:cxn modelId="{45D20C23-66F6-40BB-9603-C3BD0414846E}" type="presOf" srcId="{38C92F39-BFE5-4586-B0AE-EA58F8B52207}" destId="{6A7A6050-7CF3-40B6-9A55-2E26D5E7E630}" srcOrd="0" destOrd="1" presId="urn:microsoft.com/office/officeart/2005/8/layout/process3"/>
    <dgm:cxn modelId="{FC6ED135-EFFD-48CC-BE5F-BAA1E2A874BC}" srcId="{D0B6BC3B-6D70-4EB4-BF73-B52AE17CBF85}" destId="{C1263289-1B01-41D6-A854-3EBD10A68C1B}" srcOrd="1" destOrd="0" parTransId="{E07AF209-B57D-4D70-88BF-7FF085FC74CE}" sibTransId="{9B68225C-CC7D-4204-A99A-30A53DDA0E28}"/>
    <dgm:cxn modelId="{C01AEC37-F605-4EBA-8D05-21371FA157CC}" type="presOf" srcId="{1173D9A8-4A8D-49ED-A612-7E80DF2869C5}" destId="{08809AE9-5E79-4011-BEC6-D3BECAC5BB53}" srcOrd="0" destOrd="2" presId="urn:microsoft.com/office/officeart/2005/8/layout/process3"/>
    <dgm:cxn modelId="{5E1FA639-25E8-47E0-9493-F2A7EC255E02}" type="presOf" srcId="{0AE93DEC-39B7-4C70-B54B-61960F4E10E1}" destId="{D9EFDD06-0389-4C7F-A2A5-9387331C4072}" srcOrd="0" destOrd="0" presId="urn:microsoft.com/office/officeart/2005/8/layout/process3"/>
    <dgm:cxn modelId="{F285E55B-5C5B-4E05-828F-503F72136D1A}" type="presOf" srcId="{9B68225C-CC7D-4204-A99A-30A53DDA0E28}" destId="{29BD34A4-C53E-4FE4-B6E6-347900121985}" srcOrd="0" destOrd="0" presId="urn:microsoft.com/office/officeart/2005/8/layout/process3"/>
    <dgm:cxn modelId="{6FE56141-5281-46A4-8195-AA197D80F314}" srcId="{C1263289-1B01-41D6-A854-3EBD10A68C1B}" destId="{0DEBFD39-556E-4CED-A701-329C85D39B9C}" srcOrd="3" destOrd="0" parTransId="{F6DF2D1E-A677-4135-B9A1-185A00448665}" sibTransId="{19F64112-BDAD-4373-8F44-A46F41A0BDB2}"/>
    <dgm:cxn modelId="{359BAF64-1B2F-4B6E-A242-7C5C49768BCE}" type="presOf" srcId="{CA64CFF5-03DC-4CA4-A058-9072CD4A47F8}" destId="{C1AB7817-5FEF-439E-BD9D-58E7D75E40C7}" srcOrd="0" destOrd="4" presId="urn:microsoft.com/office/officeart/2005/8/layout/process3"/>
    <dgm:cxn modelId="{96C55A56-FF69-4B1D-A36A-36C4CD5344A8}" type="presOf" srcId="{671697EA-840A-4748-BF63-EB530EA24D6A}" destId="{6A7A6050-7CF3-40B6-9A55-2E26D5E7E630}" srcOrd="0" destOrd="3" presId="urn:microsoft.com/office/officeart/2005/8/layout/process3"/>
    <dgm:cxn modelId="{32C96277-5527-41E2-81AE-2488B5019F61}" type="presOf" srcId="{8AB70E5F-617C-4445-9B98-DB6EF6AFB8B8}" destId="{08809AE9-5E79-4011-BEC6-D3BECAC5BB53}" srcOrd="0" destOrd="0" presId="urn:microsoft.com/office/officeart/2005/8/layout/process3"/>
    <dgm:cxn modelId="{AB984F7A-07BC-4BA0-AEE4-14CC61A1F596}" srcId="{5EC38319-1D9F-44B2-BBD1-100F94E7B6C6}" destId="{7DF6599D-A55E-4439-983F-C6BCA346A78E}" srcOrd="0" destOrd="0" parTransId="{D9DDC0C4-549F-470A-951B-3B008DF6BF5D}" sibTransId="{C638333D-C82E-465F-8EE3-96A65E22F71A}"/>
    <dgm:cxn modelId="{6347E686-18F0-40D2-8ADF-9E486BC7A6D7}" srcId="{E70AC9BF-9F6B-450D-874F-D0F46161CC57}" destId="{D5D2DEA8-14F4-4343-B2CD-94EB5DC268D9}" srcOrd="0" destOrd="0" parTransId="{0E64C87C-D8DF-410B-B8A2-4192431E812A}" sibTransId="{E4CA7BD4-F457-4A4E-A27D-C9F810ED7A26}"/>
    <dgm:cxn modelId="{15EDC78D-789E-4662-A352-7B517C5EA192}" srcId="{5EC38319-1D9F-44B2-BBD1-100F94E7B6C6}" destId="{CA64CFF5-03DC-4CA4-A058-9072CD4A47F8}" srcOrd="4" destOrd="0" parTransId="{69779446-3F35-4002-AC84-B49A8E757D8A}" sibTransId="{6153DB6B-C539-44DC-8F48-88EBD4FAEEBD}"/>
    <dgm:cxn modelId="{6A551793-8903-444E-B804-7965FF0DB34C}" type="presOf" srcId="{D0B6BC3B-6D70-4EB4-BF73-B52AE17CBF85}" destId="{F285BB7B-AC09-4B5C-B118-71C94BEF94D5}" srcOrd="0" destOrd="0" presId="urn:microsoft.com/office/officeart/2005/8/layout/process3"/>
    <dgm:cxn modelId="{F4036596-8A31-4063-971B-7D46A0348B95}" type="presOf" srcId="{C1263289-1B01-41D6-A854-3EBD10A68C1B}" destId="{4960DF62-48BA-49B1-AA0D-89355D8FA366}" srcOrd="0" destOrd="0" presId="urn:microsoft.com/office/officeart/2005/8/layout/process3"/>
    <dgm:cxn modelId="{908C8D9F-63D2-48B0-92BD-C11FE7E8321F}" type="presOf" srcId="{C1263289-1B01-41D6-A854-3EBD10A68C1B}" destId="{177CE4E2-0C18-4E54-ABC8-A9DC43E7BBEA}" srcOrd="1" destOrd="0" presId="urn:microsoft.com/office/officeart/2005/8/layout/process3"/>
    <dgm:cxn modelId="{B8B580A0-AA28-4AD9-8080-ECC005A209E2}" type="presOf" srcId="{E70AC9BF-9F6B-450D-874F-D0F46161CC57}" destId="{78B114F7-BE54-4277-A3E4-92BD41DB51A4}" srcOrd="1" destOrd="0" presId="urn:microsoft.com/office/officeart/2005/8/layout/process3"/>
    <dgm:cxn modelId="{4D5A6BA3-3D7B-4089-8951-A4917CE3E5E5}" type="presOf" srcId="{2CD14E60-7FC9-4281-88E5-6217B276B35D}" destId="{6A7A6050-7CF3-40B6-9A55-2E26D5E7E630}" srcOrd="0" destOrd="2" presId="urn:microsoft.com/office/officeart/2005/8/layout/process3"/>
    <dgm:cxn modelId="{D2A120A7-6E2F-43A0-AF09-7DE57FEB5A46}" srcId="{E70AC9BF-9F6B-450D-874F-D0F46161CC57}" destId="{2CD14E60-7FC9-4281-88E5-6217B276B35D}" srcOrd="2" destOrd="0" parTransId="{011C91A1-7833-42CA-ABD6-631193704EA2}" sibTransId="{A2BB225D-5143-44B7-A455-E81057CEF7CA}"/>
    <dgm:cxn modelId="{C05922B5-B86B-4553-A8B1-E6F0F8F33084}" srcId="{C1263289-1B01-41D6-A854-3EBD10A68C1B}" destId="{1368F723-F311-457C-8677-B725EA2FF017}" srcOrd="4" destOrd="0" parTransId="{24BFF2B4-829C-4710-B40C-9F7DC68E5599}" sibTransId="{47A2F563-B0A7-4A80-9CB2-F29EC6A82773}"/>
    <dgm:cxn modelId="{3D5183B7-A75F-478A-AF8A-DDA7F76484DA}" type="presOf" srcId="{1368F723-F311-457C-8677-B725EA2FF017}" destId="{08809AE9-5E79-4011-BEC6-D3BECAC5BB53}" srcOrd="0" destOrd="4" presId="urn:microsoft.com/office/officeart/2005/8/layout/process3"/>
    <dgm:cxn modelId="{24EA28BA-79AC-498F-9591-89FF3F57A11F}" srcId="{C1263289-1B01-41D6-A854-3EBD10A68C1B}" destId="{1173D9A8-4A8D-49ED-A612-7E80DF2869C5}" srcOrd="2" destOrd="0" parTransId="{AA6A38A9-B914-4836-AE8D-761A83343A75}" sibTransId="{CD992685-CE78-48FC-9083-86785E6CBC53}"/>
    <dgm:cxn modelId="{B506BCCE-6BEE-409A-91A1-D9FB8538E661}" type="presOf" srcId="{D5D2DEA8-14F4-4343-B2CD-94EB5DC268D9}" destId="{6A7A6050-7CF3-40B6-9A55-2E26D5E7E630}" srcOrd="0" destOrd="0" presId="urn:microsoft.com/office/officeart/2005/8/layout/process3"/>
    <dgm:cxn modelId="{FE4EEBD0-FBF1-4E48-96F9-AB58E563086D}" srcId="{E70AC9BF-9F6B-450D-874F-D0F46161CC57}" destId="{671697EA-840A-4748-BF63-EB530EA24D6A}" srcOrd="3" destOrd="0" parTransId="{4503AA20-FA9F-47F3-BA76-349832D0FE0F}" sibTransId="{F18C1C3F-844D-4E69-891A-E82934A35030}"/>
    <dgm:cxn modelId="{0F6AB1D1-48CA-493E-9302-97A0C97A5682}" srcId="{E70AC9BF-9F6B-450D-874F-D0F46161CC57}" destId="{516CD56F-8948-4B30-AB2D-1B939B26FC43}" srcOrd="4" destOrd="0" parTransId="{E52053BB-D9AC-4414-95E4-46235C2B6881}" sibTransId="{D471E0CE-C443-485E-8D9B-BF7F46EC1ADB}"/>
    <dgm:cxn modelId="{735D6ED2-0100-4FD1-AEB6-89C1C5CEC730}" type="presOf" srcId="{E70AC9BF-9F6B-450D-874F-D0F46161CC57}" destId="{3FD36D39-142E-41D3-8367-A6C300EF5987}" srcOrd="0" destOrd="0" presId="urn:microsoft.com/office/officeart/2005/8/layout/process3"/>
    <dgm:cxn modelId="{428AF9DE-7FF2-4163-BD0B-63619354DBF5}" srcId="{C1263289-1B01-41D6-A854-3EBD10A68C1B}" destId="{8AB70E5F-617C-4445-9B98-DB6EF6AFB8B8}" srcOrd="0" destOrd="0" parTransId="{CE24D375-B608-4140-8EDD-386381C8FD36}" sibTransId="{7A8A0D08-FFCE-48DC-A5DD-47379A7E082C}"/>
    <dgm:cxn modelId="{1D0B6AE2-3FCD-4D27-8DAC-656EC3E0A2DB}" type="presOf" srcId="{5EC38319-1D9F-44B2-BBD1-100F94E7B6C6}" destId="{43D56DF5-F049-44DF-8155-D7953C9B9943}" srcOrd="1" destOrd="0" presId="urn:microsoft.com/office/officeart/2005/8/layout/process3"/>
    <dgm:cxn modelId="{3FC966EA-08B0-4ACA-87AC-27B8EA15C20C}" srcId="{5EC38319-1D9F-44B2-BBD1-100F94E7B6C6}" destId="{B7BE7E4A-79B3-4367-9EBC-50BF48E701E2}" srcOrd="2" destOrd="0" parTransId="{300D0CD2-525F-4949-93C4-9BE7B5C172F9}" sibTransId="{8EF8DB51-4F7D-4092-B342-9011B88DA31E}"/>
    <dgm:cxn modelId="{E754ACEB-614B-4E8D-9A35-804E2E4985E9}" type="presOf" srcId="{DB1BC184-089C-4F73-93E0-C7EA4BC22682}" destId="{C1AB7817-5FEF-439E-BD9D-58E7D75E40C7}" srcOrd="0" destOrd="1" presId="urn:microsoft.com/office/officeart/2005/8/layout/process3"/>
    <dgm:cxn modelId="{45402DF1-8B3D-42B5-BE04-A67BA731E5C8}" type="presOf" srcId="{0DEBFD39-556E-4CED-A701-329C85D39B9C}" destId="{08809AE9-5E79-4011-BEC6-D3BECAC5BB53}" srcOrd="0" destOrd="3" presId="urn:microsoft.com/office/officeart/2005/8/layout/process3"/>
    <dgm:cxn modelId="{659922F7-8FE1-4772-B7AD-94054AA66354}" type="presOf" srcId="{39733EE6-98FE-4466-B69C-43D608DBED92}" destId="{08809AE9-5E79-4011-BEC6-D3BECAC5BB53}" srcOrd="0" destOrd="1" presId="urn:microsoft.com/office/officeart/2005/8/layout/process3"/>
    <dgm:cxn modelId="{8DA159FB-F893-4FC6-85EE-475E8016BA28}" srcId="{D0B6BC3B-6D70-4EB4-BF73-B52AE17CBF85}" destId="{E70AC9BF-9F6B-450D-874F-D0F46161CC57}" srcOrd="2" destOrd="0" parTransId="{8BF0F892-5821-406D-8D46-48986A6A7B6B}" sibTransId="{B1932F06-DB69-4B7C-8531-ECCC66EA6BC2}"/>
    <dgm:cxn modelId="{7C31928F-382D-4E0D-909F-74E1413FA836}" type="presParOf" srcId="{F285BB7B-AC09-4B5C-B118-71C94BEF94D5}" destId="{6B1E9689-2E8E-4FCB-9A74-A39D85131C8F}" srcOrd="0" destOrd="0" presId="urn:microsoft.com/office/officeart/2005/8/layout/process3"/>
    <dgm:cxn modelId="{E0C32E25-1215-42CA-9FC3-3CCDCB39C4B3}" type="presParOf" srcId="{6B1E9689-2E8E-4FCB-9A74-A39D85131C8F}" destId="{090A6FBB-DD3F-4D04-A704-F9B572725EB0}" srcOrd="0" destOrd="0" presId="urn:microsoft.com/office/officeart/2005/8/layout/process3"/>
    <dgm:cxn modelId="{2D338EE6-3F8B-475A-A64E-244631CC5B63}" type="presParOf" srcId="{6B1E9689-2E8E-4FCB-9A74-A39D85131C8F}" destId="{43D56DF5-F049-44DF-8155-D7953C9B9943}" srcOrd="1" destOrd="0" presId="urn:microsoft.com/office/officeart/2005/8/layout/process3"/>
    <dgm:cxn modelId="{2123E134-6E78-4FD5-B99B-75A25E5435AD}" type="presParOf" srcId="{6B1E9689-2E8E-4FCB-9A74-A39D85131C8F}" destId="{C1AB7817-5FEF-439E-BD9D-58E7D75E40C7}" srcOrd="2" destOrd="0" presId="urn:microsoft.com/office/officeart/2005/8/layout/process3"/>
    <dgm:cxn modelId="{F7410AE6-2795-4FCF-912A-BED2C9B86F7F}" type="presParOf" srcId="{F285BB7B-AC09-4B5C-B118-71C94BEF94D5}" destId="{D9EFDD06-0389-4C7F-A2A5-9387331C4072}" srcOrd="1" destOrd="0" presId="urn:microsoft.com/office/officeart/2005/8/layout/process3"/>
    <dgm:cxn modelId="{C1FF0F53-5DFD-42CF-848E-096DE96636DD}" type="presParOf" srcId="{D9EFDD06-0389-4C7F-A2A5-9387331C4072}" destId="{5F43DEE1-521D-418F-BD1D-689CF734B8AC}" srcOrd="0" destOrd="0" presId="urn:microsoft.com/office/officeart/2005/8/layout/process3"/>
    <dgm:cxn modelId="{1EC4DEF0-D90D-40F5-8FC9-14720EE7A728}" type="presParOf" srcId="{F285BB7B-AC09-4B5C-B118-71C94BEF94D5}" destId="{09E76827-80AF-43CB-90C8-870C26DFBBA1}" srcOrd="2" destOrd="0" presId="urn:microsoft.com/office/officeart/2005/8/layout/process3"/>
    <dgm:cxn modelId="{93A67F89-CC6C-4A64-9ADB-189FD54DD171}" type="presParOf" srcId="{09E76827-80AF-43CB-90C8-870C26DFBBA1}" destId="{4960DF62-48BA-49B1-AA0D-89355D8FA366}" srcOrd="0" destOrd="0" presId="urn:microsoft.com/office/officeart/2005/8/layout/process3"/>
    <dgm:cxn modelId="{92F3C80C-DDB2-4A9F-9FA2-6949CAB2C5DD}" type="presParOf" srcId="{09E76827-80AF-43CB-90C8-870C26DFBBA1}" destId="{177CE4E2-0C18-4E54-ABC8-A9DC43E7BBEA}" srcOrd="1" destOrd="0" presId="urn:microsoft.com/office/officeart/2005/8/layout/process3"/>
    <dgm:cxn modelId="{569DF2A9-C368-4EAB-8D85-2F636DE937A3}" type="presParOf" srcId="{09E76827-80AF-43CB-90C8-870C26DFBBA1}" destId="{08809AE9-5E79-4011-BEC6-D3BECAC5BB53}" srcOrd="2" destOrd="0" presId="urn:microsoft.com/office/officeart/2005/8/layout/process3"/>
    <dgm:cxn modelId="{22AE2C22-E85F-4C82-A0E4-12E50B004EFB}" type="presParOf" srcId="{F285BB7B-AC09-4B5C-B118-71C94BEF94D5}" destId="{29BD34A4-C53E-4FE4-B6E6-347900121985}" srcOrd="3" destOrd="0" presId="urn:microsoft.com/office/officeart/2005/8/layout/process3"/>
    <dgm:cxn modelId="{2DD49135-10A4-4AA1-B3C9-A94AA2F21617}" type="presParOf" srcId="{29BD34A4-C53E-4FE4-B6E6-347900121985}" destId="{2C9926AD-52A3-44E6-B234-19F078D1E66C}" srcOrd="0" destOrd="0" presId="urn:microsoft.com/office/officeart/2005/8/layout/process3"/>
    <dgm:cxn modelId="{04450371-AFA9-417B-9E13-F6A48DE7BED8}" type="presParOf" srcId="{F285BB7B-AC09-4B5C-B118-71C94BEF94D5}" destId="{D20BA6A4-8966-4B9F-BD6A-E12C662FA8F2}" srcOrd="4" destOrd="0" presId="urn:microsoft.com/office/officeart/2005/8/layout/process3"/>
    <dgm:cxn modelId="{CD1BEC0F-BC44-447E-8517-3CEACE58220E}" type="presParOf" srcId="{D20BA6A4-8966-4B9F-BD6A-E12C662FA8F2}" destId="{3FD36D39-142E-41D3-8367-A6C300EF5987}" srcOrd="0" destOrd="0" presId="urn:microsoft.com/office/officeart/2005/8/layout/process3"/>
    <dgm:cxn modelId="{B96222A4-97F5-4C1E-B09C-E8FD4E826807}" type="presParOf" srcId="{D20BA6A4-8966-4B9F-BD6A-E12C662FA8F2}" destId="{78B114F7-BE54-4277-A3E4-92BD41DB51A4}" srcOrd="1" destOrd="0" presId="urn:microsoft.com/office/officeart/2005/8/layout/process3"/>
    <dgm:cxn modelId="{90C6E2B7-37F3-4B16-B0CB-B56304CF53A7}" type="presParOf" srcId="{D20BA6A4-8966-4B9F-BD6A-E12C662FA8F2}" destId="{6A7A6050-7CF3-40B6-9A55-2E26D5E7E630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56DF5-F049-44DF-8155-D7953C9B9943}">
      <dsp:nvSpPr>
        <dsp:cNvPr id="0" name=""/>
        <dsp:cNvSpPr/>
      </dsp:nvSpPr>
      <dsp:spPr>
        <a:xfrm>
          <a:off x="26" y="817820"/>
          <a:ext cx="2380133" cy="681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I. </a:t>
          </a:r>
          <a:r>
            <a:rPr lang="mn-MN" sz="1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ЭХ БИЧВЭР, ТҮҮХЭН АРГУУД</a:t>
          </a:r>
        </a:p>
      </dsp:txBody>
      <dsp:txXfrm>
        <a:off x="26" y="817820"/>
        <a:ext cx="2380133" cy="454065"/>
      </dsp:txXfrm>
    </dsp:sp>
    <dsp:sp modelId="{C1AB7817-5FEF-439E-BD9D-58E7D75E40C7}">
      <dsp:nvSpPr>
        <dsp:cNvPr id="0" name=""/>
        <dsp:cNvSpPr/>
      </dsp:nvSpPr>
      <dsp:spPr>
        <a:xfrm>
          <a:off x="263529" y="1248661"/>
          <a:ext cx="2828122" cy="3891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1. Филологийн эх бичвэр судлал.</a:t>
          </a:r>
          <a:r>
            <a:rPr lang="mn-MN" sz="900" b="0" i="0" kern="1200" dirty="0">
              <a:latin typeface="+mj-lt"/>
            </a:rPr>
            <a:t> Сурвалж бичвэрүүдийн шүүмжит уншилт: галиг, үсэг зүйн хувилбаруудыг тулгаж, эвдэрсэн болон эргэлзээтэй хэсгийг үгийн орчны баталгаагаар сэргээнэ (Нууц товчооны санд хэрэглэсэн галигийн засварын арга энэ зарчмын хэрэгжилт мөн).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2. Түүхэн-харьцуулсан арга.</a:t>
          </a:r>
          <a:r>
            <a:rPr lang="mn-MN" sz="900" b="0" i="0" kern="1200" dirty="0">
              <a:latin typeface="+mj-lt"/>
            </a:rPr>
            <a:t> Нэг ойлголтын илэрхийллийг үе үеийн сурвалжид зэрэгцүүлэн тавьж, утгын өөрчлөлт, залгамж, тасалдлыг он цагийн дарааллаар мөшгөнө.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3. Герменевтик тайлбарлал.</a:t>
          </a:r>
          <a:r>
            <a:rPr lang="mn-MN" sz="900" b="0" i="0" kern="1200" dirty="0">
              <a:latin typeface="+mj-lt"/>
            </a:rPr>
            <a:t> Бичвэрийн хэсгийг бүхэлтэй нь, бүхлийг хэсгүүдтэй нь харьцуулан ойлгох тайлбарын тойргийг давтан хэрэглэж, сургаалын ёс зүйн агуулгыг түүхэн нөхцөлд нь тайлна.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4. Ойлголтын түүхийн арга.</a:t>
          </a:r>
          <a:r>
            <a:rPr lang="mn-MN" sz="900" b="0" i="0" kern="1200" dirty="0">
              <a:latin typeface="+mj-lt"/>
            </a:rPr>
            <a:t> «Төр», «ёс», «сүлд» зэрэг түлхүүр ойлголтуудын утгын давхраажилтыг тухайн үгийн хэрэглээний түүхээр баримтжуулж, ойлголтын намтар (</a:t>
          </a:r>
          <a:r>
            <a:rPr lang="en-US" sz="900" b="0" i="0" kern="1200" dirty="0" err="1">
              <a:latin typeface="+mj-lt"/>
            </a:rPr>
            <a:t>Begriffsbiographie</a:t>
          </a:r>
          <a:r>
            <a:rPr lang="en-US" sz="900" b="0" i="0" kern="1200" dirty="0">
              <a:latin typeface="+mj-lt"/>
            </a:rPr>
            <a:t>) </a:t>
          </a:r>
          <a:r>
            <a:rPr lang="mn-MN" sz="900" b="0" i="0" kern="1200" dirty="0">
              <a:latin typeface="+mj-lt"/>
            </a:rPr>
            <a:t>бүтээнэ.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5. Эх сурвалжийн шүүмж.</a:t>
          </a:r>
          <a:r>
            <a:rPr lang="mn-MN" sz="900" b="0" i="0" kern="1200" dirty="0">
              <a:latin typeface="+mj-lt"/>
            </a:rPr>
            <a:t> Сурвалж бүрд гадаад шүүмж (гарал үүсэл, хэвлэлийн түүх, дамжилт) ба дотоод шүүмж (агуулгын нийцтэй байдал, найдвартай байдал) хийж, нотолгооны жинг эх сурвалжийн чанараар ялгаварлана — толь бүрийн нотолгоог «шууд/дам» түвшнээр ялгасан нь үүний хэрэглээ.</a:t>
          </a:r>
        </a:p>
      </dsp:txBody>
      <dsp:txXfrm>
        <a:off x="346362" y="1331494"/>
        <a:ext cx="2662456" cy="3726206"/>
      </dsp:txXfrm>
    </dsp:sp>
    <dsp:sp modelId="{D9EFDD06-0389-4C7F-A2A5-9387331C4072}">
      <dsp:nvSpPr>
        <dsp:cNvPr id="0" name=""/>
        <dsp:cNvSpPr/>
      </dsp:nvSpPr>
      <dsp:spPr>
        <a:xfrm>
          <a:off x="2796978" y="748561"/>
          <a:ext cx="883654" cy="5925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796978" y="867078"/>
        <a:ext cx="705879" cy="355550"/>
      </dsp:txXfrm>
    </dsp:sp>
    <dsp:sp modelId="{177CE4E2-0C18-4E54-ABC8-A9DC43E7BBEA}">
      <dsp:nvSpPr>
        <dsp:cNvPr id="0" name=""/>
        <dsp:cNvSpPr/>
      </dsp:nvSpPr>
      <dsp:spPr>
        <a:xfrm>
          <a:off x="4047433" y="817820"/>
          <a:ext cx="2380133" cy="681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II. </a:t>
          </a:r>
          <a:r>
            <a:rPr lang="mn-MN" sz="1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ХЭЛ ШИНЖЛЭЛ, ТООН АРГУУД</a:t>
          </a:r>
          <a:endParaRPr lang="mn-MN" sz="1200" b="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47433" y="817820"/>
        <a:ext cx="2380133" cy="454065"/>
      </dsp:txXfrm>
    </dsp:sp>
    <dsp:sp modelId="{08809AE9-5E79-4011-BEC6-D3BECAC5BB53}">
      <dsp:nvSpPr>
        <dsp:cNvPr id="0" name=""/>
        <dsp:cNvSpPr/>
      </dsp:nvSpPr>
      <dsp:spPr>
        <a:xfrm>
          <a:off x="4310936" y="1248661"/>
          <a:ext cx="2828122" cy="3891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800" b="1" i="0" kern="1200" dirty="0">
              <a:latin typeface="+mj-lt"/>
            </a:rPr>
            <a:t>6. Хөмрөгт суурилсан хэл шинжлэл.</a:t>
          </a:r>
          <a:r>
            <a:rPr lang="mn-MN" sz="800" b="0" i="0" kern="1200" dirty="0">
              <a:latin typeface="+mj-lt"/>
            </a:rPr>
            <a:t> Долоон сурвалжийн нэгдсэн тоон сан дээр давтамж, хам хэрэглээ (</a:t>
          </a:r>
          <a:r>
            <a:rPr lang="en-US" sz="800" b="0" i="0" kern="1200" dirty="0">
              <a:latin typeface="+mj-lt"/>
            </a:rPr>
            <a:t>collocation), </a:t>
          </a:r>
          <a:r>
            <a:rPr lang="mn-MN" sz="800" b="0" i="0" kern="1200" dirty="0">
              <a:latin typeface="+mj-lt"/>
            </a:rPr>
            <a:t>тархалтын шинжилгээ хийж, таамаглалыг тоон нотолгоогоор шалгана.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800" b="1" i="0" kern="1200" dirty="0">
              <a:latin typeface="+mj-lt"/>
            </a:rPr>
            <a:t>7. Лексик-семантик хүрээний шинжилгээ.</a:t>
          </a:r>
          <a:r>
            <a:rPr lang="mn-MN" sz="800" b="0" i="0" kern="1200" dirty="0">
              <a:latin typeface="+mj-lt"/>
            </a:rPr>
            <a:t> «Төр», «улс», «ёс» язгуурт нэгжийг утгын айд («төр» таван, «улс» арван нэгэн, «ёс» арван ай) ангилж, ай хоорондын хил, давхцал, шилжилтийг тогтооно; нотолгооны шууд/дам түвшнийг толгой үг бүрд үнэлнэ.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800" b="1" i="0" kern="1200" dirty="0">
              <a:latin typeface="+mj-lt"/>
            </a:rPr>
            <a:t>8. Контент анализ.</a:t>
          </a:r>
          <a:r>
            <a:rPr lang="mn-MN" sz="800" b="0" i="0" kern="1200" dirty="0">
              <a:latin typeface="+mj-lt"/>
            </a:rPr>
            <a:t> Сургаал бичвэрүүд, гурван үгийн хэлц, зүйр цэцэн үгийг ёс зүйн сэдвийн кодын системээр (жишээ нь: шударга ёс, энэрэл, хариуцлага, ёслол) кодчилж, сэдвийн давтамж, хослолыг тоон болон чанарын аргаар дүгнэнэ.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800" b="1" i="0" kern="1200" dirty="0">
              <a:latin typeface="+mj-lt"/>
            </a:rPr>
            <a:t>9. Дискурс анализ.</a:t>
          </a:r>
          <a:r>
            <a:rPr lang="mn-MN" sz="800" b="0" i="0" kern="1200" dirty="0">
              <a:latin typeface="+mj-lt"/>
            </a:rPr>
            <a:t> Төр, улс, ёсны тухай өгүүлэх хэв маяг, үнэлэмжийн илэрхийлэл, зүйрлэлийн тогтолцоог (төр = сүлд, гал голомт, эцэг эх; улс = үрээр бүрддэг хүмүүсийн нэгдэл; ёс = үйл бүрийг зөвтгөгч суурь хэм) бичвэрийн төрөл тус бүрд шинжилнэ.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800" b="1" i="0" kern="1200" dirty="0">
              <a:latin typeface="+mj-lt"/>
            </a:rPr>
            <a:t>10. Компьютерын семантик (утга зүйн) аргууд.</a:t>
          </a:r>
          <a:r>
            <a:rPr lang="mn-MN" sz="800" b="0" i="0" kern="1200" dirty="0">
              <a:latin typeface="+mj-lt"/>
            </a:rPr>
            <a:t> Бичвэрийн утгыг тоон хэлбэрт хөрвүүлдэг эмбеддинг, бичвэрийг үгээр нь бус утгаар нь хайдаг семантик хайлт (утгаар хайх цонхны сан — 361 цонх бэлэн), ойлголт хоорондын холбоог зурагласан утгын сүлжээний бүдүүвч (график) шинжилгээ гэсэн гурван аргаар хүний нүдэнд үл өртөх утгын холбоог илрүүлж, чанарын дүгнэлтийн урьдчилсан шүүлтүүр болгоно.</a:t>
          </a:r>
        </a:p>
      </dsp:txBody>
      <dsp:txXfrm>
        <a:off x="4393769" y="1331494"/>
        <a:ext cx="2662456" cy="3726206"/>
      </dsp:txXfrm>
    </dsp:sp>
    <dsp:sp modelId="{29BD34A4-C53E-4FE4-B6E6-347900121985}">
      <dsp:nvSpPr>
        <dsp:cNvPr id="0" name=""/>
        <dsp:cNvSpPr/>
      </dsp:nvSpPr>
      <dsp:spPr>
        <a:xfrm>
          <a:off x="6844385" y="748561"/>
          <a:ext cx="883654" cy="5925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6844385" y="867078"/>
        <a:ext cx="705879" cy="355550"/>
      </dsp:txXfrm>
    </dsp:sp>
    <dsp:sp modelId="{78B114F7-BE54-4277-A3E4-92BD41DB51A4}">
      <dsp:nvSpPr>
        <dsp:cNvPr id="0" name=""/>
        <dsp:cNvSpPr/>
      </dsp:nvSpPr>
      <dsp:spPr>
        <a:xfrm>
          <a:off x="8094840" y="817820"/>
          <a:ext cx="2380133" cy="681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III. </a:t>
          </a:r>
          <a:r>
            <a:rPr lang="mn-MN" sz="1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НИЙГЭМ, УЛС ТӨР СУДЛАЛЫН АРГУУД</a:t>
          </a:r>
          <a:endParaRPr lang="mn-MN" sz="1200" b="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94840" y="817820"/>
        <a:ext cx="2380133" cy="454065"/>
      </dsp:txXfrm>
    </dsp:sp>
    <dsp:sp modelId="{6A7A6050-7CF3-40B6-9A55-2E26D5E7E630}">
      <dsp:nvSpPr>
        <dsp:cNvPr id="0" name=""/>
        <dsp:cNvSpPr/>
      </dsp:nvSpPr>
      <dsp:spPr>
        <a:xfrm>
          <a:off x="8358343" y="1248661"/>
          <a:ext cx="2828122" cy="3891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11. Харьцуулсан улс төр судлал.</a:t>
          </a:r>
          <a:r>
            <a:rPr lang="mn-MN" sz="900" b="0" i="0" kern="1200" dirty="0">
              <a:latin typeface="+mj-lt"/>
            </a:rPr>
            <a:t> Монголын улсаа урлах уламжлалыг дорно дахины (Күнзийн төрийн ёс, Артхашастра) болон өрнийн (Платоны төр, республиканизм) </a:t>
          </a:r>
          <a:r>
            <a:rPr lang="en-US" sz="900" b="0" i="0" kern="1200" dirty="0">
              <a:latin typeface="+mj-lt"/>
            </a:rPr>
            <a:t>statecraft </a:t>
          </a:r>
          <a:r>
            <a:rPr lang="mn-MN" sz="900" b="0" i="0" kern="1200" dirty="0">
              <a:latin typeface="+mj-lt"/>
            </a:rPr>
            <a:t>сэтгэлгээтэй зэрэгцүүлж, нийтлэг ба өвөрмөц шинжийг ялгана.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12. Кейс судалгаа.</a:t>
          </a:r>
          <a:r>
            <a:rPr lang="mn-MN" sz="900" b="0" i="0" kern="1200" dirty="0">
              <a:latin typeface="+mj-lt"/>
            </a:rPr>
            <a:t> Түүхэн тодорхой үйл явдал, институцийн жишээг (төр барих ёслол, өв залгамжлалын шийдвэр) сонгон авч, зарчмуудын бодит хэрэгжилтийг гүнзгийрүүлэн шинжилнэ.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13. Шинжээчийн хагас бүтэцлэгдсэн ярилцлага.</a:t>
          </a:r>
          <a:r>
            <a:rPr lang="mn-MN" sz="900" b="0" i="0" kern="1200" dirty="0">
              <a:latin typeface="+mj-lt"/>
            </a:rPr>
            <a:t> Монголч эрдэмтэд, төр судлаачид, хэл шинжээчидтэй хийх ярилцлагаар бичвэрээс гарсан дүгнэлтийг өнөөгийн эрдэм шинжилгээний ойлголттой тулгана.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14. Дельфи арга.</a:t>
          </a:r>
          <a:r>
            <a:rPr lang="mn-MN" sz="900" b="0" i="0" kern="1200" dirty="0">
              <a:latin typeface="+mj-lt"/>
            </a:rPr>
            <a:t> Гол ойлголтуудын олон хэлний эквивалентыг шинжээчдийн хэд хэдэн үе шаттай, нэрээ нууцалсан үнэлгээгээр зөвшилцөлд хүргэж баталгаажуулна (Т3-ын шалгуур; протокол: 8–12 шинжээчтэй панел, 2–3 үе шат, зөвшилцлийн босго ≥70%).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mn-MN" sz="900" b="1" i="0" kern="1200" dirty="0">
              <a:latin typeface="+mj-lt"/>
            </a:rPr>
            <a:t>15. Триангуляци, холимог арга.</a:t>
          </a:r>
          <a:r>
            <a:rPr lang="mn-MN" sz="900" b="0" i="0" kern="1200" dirty="0">
              <a:latin typeface="+mj-lt"/>
            </a:rPr>
            <a:t> Тоон (сан, давтамж) ба чанарын (герменевтик, ярилцлага) үр дүнг зөрүү бүрд нь тулгаж, зөвхөн олон аргаар давхар нотлогдсон дүгнэлтийг эцсийн үр дүнд оруулна.</a:t>
          </a:r>
        </a:p>
      </dsp:txBody>
      <dsp:txXfrm>
        <a:off x="8441176" y="1331494"/>
        <a:ext cx="2662456" cy="37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059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1989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reference: 0e8af1b4-1ed3-4354-bd0c-5e5f4ef42020.png.</a:t>
            </a:r>
          </a:p>
          <a:p>
            <a:r>
              <a:t>- Visual template: user-approved “Монголч эрдэмтдийн XIII их хурал” PowerPoint base created from the official conference banner.</a:t>
            </a:r>
          </a:p>
          <a:p>
            <a:r>
              <a:t>- National flag SVG assets in the inherited template: flag-icons v7.5.0 (MIT), https://github.com/lipis/flag-icons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3029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687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59859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97995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3100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5426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40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1988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78508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0454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65225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326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5642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9674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3357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4160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8085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1064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official visual references: Монголч эрдэмтдийн хурал_1.jpg; Монголч эрдэмтдийн хурал_2.jpg.</a:t>
            </a:r>
          </a:p>
          <a:p>
            <a:r>
              <a:t>- National flag SVG assets: flag-icons v7.5.0 (MIT), https://github.com/lipis/flag-icons</a:t>
            </a:r>
          </a:p>
          <a:p>
            <a:r>
              <a:t>- Flags ordered alphabetically by English country name: Australia; Austria; Belgium; China; Czech Republic; Democratic Republic of the Congo; Estonia; Finland; France; Germany; Hungary; India; Israel; Italy; Japan; Kazakhstan; Mongolia; Nepal; Poland; Russia; South Korea; Spain; Switzerland; Turkey; United Kingdom; United States; Uzbekistan.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3641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77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62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26.svg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31" Type="http://schemas.openxmlformats.org/officeDocument/2006/relationships/image" Target="../media/image29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svg"/><Relationship Id="rId30" Type="http://schemas.openxmlformats.org/officeDocument/2006/relationships/image" Target="../media/image2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26.svg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31" Type="http://schemas.openxmlformats.org/officeDocument/2006/relationships/image" Target="../media/image29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svg"/><Relationship Id="rId30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7" name="flag-card-au">
            <a:extLst>
              <a:ext uri="{FF2B5EF4-FFF2-40B4-BE49-F238E27FC236}">
                <a16:creationId xmlns:a16="http://schemas.microsoft.com/office/drawing/2014/main" id="{AF74BA42-380E-4F8A-B0DA-F0DC1584D0CB}"/>
              </a:ext>
            </a:extLst>
          </p:cNvPr>
          <p:cNvSpPr>
            <a:spLocks noGrp="1"/>
          </p:cNvSpPr>
          <p:nvPr/>
        </p:nvSpPr>
        <p:spPr>
          <a:xfrm>
            <a:off x="16097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97" name="Graphic 96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638300" y="171450"/>
            <a:ext cx="533400" cy="342900"/>
          </a:xfrm>
          <a:prstGeom prst="rect">
            <a:avLst/>
          </a:prstGeom>
        </p:spPr>
      </p:pic>
      <p:sp>
        <p:nvSpPr>
          <p:cNvPr id="9" name="flag-card-at">
            <a:extLst>
              <a:ext uri="{FF2B5EF4-FFF2-40B4-BE49-F238E27FC236}">
                <a16:creationId xmlns:a16="http://schemas.microsoft.com/office/drawing/2014/main" id="{7952AECF-F31E-4004-8047-6C98A1D07123}"/>
              </a:ext>
            </a:extLst>
          </p:cNvPr>
          <p:cNvSpPr>
            <a:spLocks noGrp="1"/>
          </p:cNvSpPr>
          <p:nvPr/>
        </p:nvSpPr>
        <p:spPr>
          <a:xfrm>
            <a:off x="23145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99" name="Graphic 9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2343150" y="171450"/>
            <a:ext cx="533400" cy="342900"/>
          </a:xfrm>
          <a:prstGeom prst="rect">
            <a:avLst/>
          </a:prstGeom>
        </p:spPr>
      </p:pic>
      <p:sp>
        <p:nvSpPr>
          <p:cNvPr id="11" name="flag-card-be">
            <a:extLst>
              <a:ext uri="{FF2B5EF4-FFF2-40B4-BE49-F238E27FC236}">
                <a16:creationId xmlns:a16="http://schemas.microsoft.com/office/drawing/2014/main" id="{4EA531D7-CE87-428B-A2FB-42F77208CC43}"/>
              </a:ext>
            </a:extLst>
          </p:cNvPr>
          <p:cNvSpPr>
            <a:spLocks noGrp="1"/>
          </p:cNvSpPr>
          <p:nvPr/>
        </p:nvSpPr>
        <p:spPr>
          <a:xfrm>
            <a:off x="30194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01" name="Graphic 10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>
            <a:off x="3048000" y="171450"/>
            <a:ext cx="533400" cy="342900"/>
          </a:xfrm>
          <a:prstGeom prst="rect">
            <a:avLst/>
          </a:prstGeom>
        </p:spPr>
      </p:pic>
      <p:sp>
        <p:nvSpPr>
          <p:cNvPr id="13" name="flag-card-cn">
            <a:extLst>
              <a:ext uri="{FF2B5EF4-FFF2-40B4-BE49-F238E27FC236}">
                <a16:creationId xmlns:a16="http://schemas.microsoft.com/office/drawing/2014/main" id="{EA2B2967-F43C-49F6-A7F3-8DFEE1DE2381}"/>
              </a:ext>
            </a:extLst>
          </p:cNvPr>
          <p:cNvSpPr>
            <a:spLocks noGrp="1"/>
          </p:cNvSpPr>
          <p:nvPr/>
        </p:nvSpPr>
        <p:spPr>
          <a:xfrm>
            <a:off x="37242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03" name="Graphic 10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3752850" y="171450"/>
            <a:ext cx="533400" cy="342900"/>
          </a:xfrm>
          <a:prstGeom prst="rect">
            <a:avLst/>
          </a:prstGeom>
        </p:spPr>
      </p:pic>
      <p:sp>
        <p:nvSpPr>
          <p:cNvPr id="15" name="flag-card-cz">
            <a:extLst>
              <a:ext uri="{FF2B5EF4-FFF2-40B4-BE49-F238E27FC236}">
                <a16:creationId xmlns:a16="http://schemas.microsoft.com/office/drawing/2014/main" id="{2B434E86-BA57-464D-8481-4652C3B3FBA9}"/>
              </a:ext>
            </a:extLst>
          </p:cNvPr>
          <p:cNvSpPr>
            <a:spLocks noGrp="1"/>
          </p:cNvSpPr>
          <p:nvPr/>
        </p:nvSpPr>
        <p:spPr>
          <a:xfrm>
            <a:off x="44291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05" name="Graphic 104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>
          <a:xfrm>
            <a:off x="4457700" y="171450"/>
            <a:ext cx="533400" cy="342900"/>
          </a:xfrm>
          <a:prstGeom prst="rect">
            <a:avLst/>
          </a:prstGeom>
        </p:spPr>
      </p:pic>
      <p:sp>
        <p:nvSpPr>
          <p:cNvPr id="17" name="flag-card-cd">
            <a:extLst>
              <a:ext uri="{FF2B5EF4-FFF2-40B4-BE49-F238E27FC236}">
                <a16:creationId xmlns:a16="http://schemas.microsoft.com/office/drawing/2014/main" id="{E30E20A5-A32F-48F0-9E58-85802B3F8A78}"/>
              </a:ext>
            </a:extLst>
          </p:cNvPr>
          <p:cNvSpPr>
            <a:spLocks noGrp="1"/>
          </p:cNvSpPr>
          <p:nvPr/>
        </p:nvSpPr>
        <p:spPr>
          <a:xfrm>
            <a:off x="51339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07" name="Graphic 10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5162550" y="171450"/>
            <a:ext cx="533400" cy="342900"/>
          </a:xfrm>
          <a:prstGeom prst="rect">
            <a:avLst/>
          </a:prstGeom>
        </p:spPr>
      </p:pic>
      <p:sp>
        <p:nvSpPr>
          <p:cNvPr id="19" name="flag-card-ee">
            <a:extLst>
              <a:ext uri="{FF2B5EF4-FFF2-40B4-BE49-F238E27FC236}">
                <a16:creationId xmlns:a16="http://schemas.microsoft.com/office/drawing/2014/main" id="{0553817D-CB31-444A-8634-65797E0459F4}"/>
              </a:ext>
            </a:extLst>
          </p:cNvPr>
          <p:cNvSpPr>
            <a:spLocks noGrp="1"/>
          </p:cNvSpPr>
          <p:nvPr/>
        </p:nvSpPr>
        <p:spPr>
          <a:xfrm>
            <a:off x="58388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09" name="Graphic 10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>
          <a:xfrm>
            <a:off x="5867400" y="171450"/>
            <a:ext cx="533400" cy="342900"/>
          </a:xfrm>
          <a:prstGeom prst="rect">
            <a:avLst/>
          </a:prstGeom>
        </p:spPr>
      </p:pic>
      <p:sp>
        <p:nvSpPr>
          <p:cNvPr id="21" name="flag-card-fi">
            <a:extLst>
              <a:ext uri="{FF2B5EF4-FFF2-40B4-BE49-F238E27FC236}">
                <a16:creationId xmlns:a16="http://schemas.microsoft.com/office/drawing/2014/main" id="{B56696CD-CEB0-4914-A1B5-11EB45436DE4}"/>
              </a:ext>
            </a:extLst>
          </p:cNvPr>
          <p:cNvSpPr>
            <a:spLocks noGrp="1"/>
          </p:cNvSpPr>
          <p:nvPr/>
        </p:nvSpPr>
        <p:spPr>
          <a:xfrm>
            <a:off x="65436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11" name="Graphic 1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6572250" y="171450"/>
            <a:ext cx="533400" cy="342900"/>
          </a:xfrm>
          <a:prstGeom prst="rect">
            <a:avLst/>
          </a:prstGeom>
        </p:spPr>
      </p:pic>
      <p:sp>
        <p:nvSpPr>
          <p:cNvPr id="23" name="flag-card-fr">
            <a:extLst>
              <a:ext uri="{FF2B5EF4-FFF2-40B4-BE49-F238E27FC236}">
                <a16:creationId xmlns:a16="http://schemas.microsoft.com/office/drawing/2014/main" id="{B24A3A17-D49F-4BC8-A6E4-6DD472AF87C2}"/>
              </a:ext>
            </a:extLst>
          </p:cNvPr>
          <p:cNvSpPr>
            <a:spLocks noGrp="1"/>
          </p:cNvSpPr>
          <p:nvPr/>
        </p:nvSpPr>
        <p:spPr>
          <a:xfrm>
            <a:off x="72485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13" name="Graphic 11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>
          <a:xfrm>
            <a:off x="7277100" y="171450"/>
            <a:ext cx="533400" cy="342900"/>
          </a:xfrm>
          <a:prstGeom prst="rect">
            <a:avLst/>
          </a:prstGeom>
        </p:spPr>
      </p:pic>
      <p:sp>
        <p:nvSpPr>
          <p:cNvPr id="25" name="flag-card-de">
            <a:extLst>
              <a:ext uri="{FF2B5EF4-FFF2-40B4-BE49-F238E27FC236}">
                <a16:creationId xmlns:a16="http://schemas.microsoft.com/office/drawing/2014/main" id="{95D077A7-8F8B-4BE9-A39E-93E3CC0B3A9C}"/>
              </a:ext>
            </a:extLst>
          </p:cNvPr>
          <p:cNvSpPr>
            <a:spLocks noGrp="1"/>
          </p:cNvSpPr>
          <p:nvPr/>
        </p:nvSpPr>
        <p:spPr>
          <a:xfrm>
            <a:off x="79533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15" name="Graphic 114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7981950" y="171450"/>
            <a:ext cx="533400" cy="342900"/>
          </a:xfrm>
          <a:prstGeom prst="rect">
            <a:avLst/>
          </a:prstGeom>
        </p:spPr>
      </p:pic>
      <p:sp>
        <p:nvSpPr>
          <p:cNvPr id="27" name="flag-card-hu">
            <a:extLst>
              <a:ext uri="{FF2B5EF4-FFF2-40B4-BE49-F238E27FC236}">
                <a16:creationId xmlns:a16="http://schemas.microsoft.com/office/drawing/2014/main" id="{D284EBBA-D201-40B2-9993-B33FAD1C0C2A}"/>
              </a:ext>
            </a:extLst>
          </p:cNvPr>
          <p:cNvSpPr>
            <a:spLocks noGrp="1"/>
          </p:cNvSpPr>
          <p:nvPr/>
        </p:nvSpPr>
        <p:spPr>
          <a:xfrm>
            <a:off x="86582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17" name="Graphic 11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>
          <a:xfrm>
            <a:off x="8686800" y="171450"/>
            <a:ext cx="533400" cy="342900"/>
          </a:xfrm>
          <a:prstGeom prst="rect">
            <a:avLst/>
          </a:prstGeom>
        </p:spPr>
      </p:pic>
      <p:sp>
        <p:nvSpPr>
          <p:cNvPr id="29" name="flag-card-in">
            <a:extLst>
              <a:ext uri="{FF2B5EF4-FFF2-40B4-BE49-F238E27FC236}">
                <a16:creationId xmlns:a16="http://schemas.microsoft.com/office/drawing/2014/main" id="{FA55345C-6D0F-4BCD-B89B-CBA79B961F3D}"/>
              </a:ext>
            </a:extLst>
          </p:cNvPr>
          <p:cNvSpPr>
            <a:spLocks noGrp="1"/>
          </p:cNvSpPr>
          <p:nvPr/>
        </p:nvSpPr>
        <p:spPr>
          <a:xfrm>
            <a:off x="93630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19" name="Graphic 11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9391650" y="171450"/>
            <a:ext cx="533400" cy="342900"/>
          </a:xfrm>
          <a:prstGeom prst="rect">
            <a:avLst/>
          </a:prstGeom>
        </p:spPr>
      </p:pic>
      <p:sp>
        <p:nvSpPr>
          <p:cNvPr id="31" name="flag-card-il">
            <a:extLst>
              <a:ext uri="{FF2B5EF4-FFF2-40B4-BE49-F238E27FC236}">
                <a16:creationId xmlns:a16="http://schemas.microsoft.com/office/drawing/2014/main" id="{FDFCBC10-FBBA-4A87-BE17-1716D6A9E875}"/>
              </a:ext>
            </a:extLst>
          </p:cNvPr>
          <p:cNvSpPr>
            <a:spLocks noGrp="1"/>
          </p:cNvSpPr>
          <p:nvPr/>
        </p:nvSpPr>
        <p:spPr>
          <a:xfrm>
            <a:off x="100679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21" name="Graphic 12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>
          <a:xfrm>
            <a:off x="10096500" y="171450"/>
            <a:ext cx="533400" cy="342900"/>
          </a:xfrm>
          <a:prstGeom prst="rect">
            <a:avLst/>
          </a:prstGeom>
        </p:spPr>
      </p:pic>
      <p:sp>
        <p:nvSpPr>
          <p:cNvPr id="33" name="flag-card-it">
            <a:extLst>
              <a:ext uri="{FF2B5EF4-FFF2-40B4-BE49-F238E27FC236}">
                <a16:creationId xmlns:a16="http://schemas.microsoft.com/office/drawing/2014/main" id="{BF02C50E-3C10-450D-A36B-C4B2ADD27B02}"/>
              </a:ext>
            </a:extLst>
          </p:cNvPr>
          <p:cNvSpPr>
            <a:spLocks noGrp="1"/>
          </p:cNvSpPr>
          <p:nvPr/>
        </p:nvSpPr>
        <p:spPr>
          <a:xfrm>
            <a:off x="107727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23" name="Graphic 12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10801350" y="171450"/>
            <a:ext cx="533400" cy="342900"/>
          </a:xfrm>
          <a:prstGeom prst="rect">
            <a:avLst/>
          </a:prstGeom>
        </p:spPr>
      </p:pic>
      <p:sp>
        <p:nvSpPr>
          <p:cNvPr id="35" name="flag-card-jp">
            <a:extLst>
              <a:ext uri="{FF2B5EF4-FFF2-40B4-BE49-F238E27FC236}">
                <a16:creationId xmlns:a16="http://schemas.microsoft.com/office/drawing/2014/main" id="{888519E5-4C3F-4FC0-800A-F3F76890542E}"/>
              </a:ext>
            </a:extLst>
          </p:cNvPr>
          <p:cNvSpPr>
            <a:spLocks noGrp="1"/>
          </p:cNvSpPr>
          <p:nvPr/>
        </p:nvSpPr>
        <p:spPr>
          <a:xfrm>
            <a:off x="19621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25" name="Graphic 124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>
          <a:xfrm>
            <a:off x="1990725" y="666750"/>
            <a:ext cx="533400" cy="342900"/>
          </a:xfrm>
          <a:prstGeom prst="rect">
            <a:avLst/>
          </a:prstGeom>
        </p:spPr>
      </p:pic>
      <p:sp>
        <p:nvSpPr>
          <p:cNvPr id="37" name="flag-card-kz">
            <a:extLst>
              <a:ext uri="{FF2B5EF4-FFF2-40B4-BE49-F238E27FC236}">
                <a16:creationId xmlns:a16="http://schemas.microsoft.com/office/drawing/2014/main" id="{79C93D2E-DD28-45AB-B287-0653F24A7D53}"/>
              </a:ext>
            </a:extLst>
          </p:cNvPr>
          <p:cNvSpPr>
            <a:spLocks noGrp="1"/>
          </p:cNvSpPr>
          <p:nvPr/>
        </p:nvSpPr>
        <p:spPr>
          <a:xfrm>
            <a:off x="26670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27" name="Graphic 12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2695575" y="666750"/>
            <a:ext cx="533400" cy="342900"/>
          </a:xfrm>
          <a:prstGeom prst="rect">
            <a:avLst/>
          </a:prstGeom>
        </p:spPr>
      </p:pic>
      <p:sp>
        <p:nvSpPr>
          <p:cNvPr id="39" name="flag-card-mn">
            <a:extLst>
              <a:ext uri="{FF2B5EF4-FFF2-40B4-BE49-F238E27FC236}">
                <a16:creationId xmlns:a16="http://schemas.microsoft.com/office/drawing/2014/main" id="{706832E5-B16B-4446-B95F-1377EF92024C}"/>
              </a:ext>
            </a:extLst>
          </p:cNvPr>
          <p:cNvSpPr>
            <a:spLocks noGrp="1"/>
          </p:cNvSpPr>
          <p:nvPr/>
        </p:nvSpPr>
        <p:spPr>
          <a:xfrm>
            <a:off x="33718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29" name="Graphic 12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>
          <a:xfrm>
            <a:off x="3400425" y="666750"/>
            <a:ext cx="533400" cy="342900"/>
          </a:xfrm>
          <a:prstGeom prst="rect">
            <a:avLst/>
          </a:prstGeom>
        </p:spPr>
      </p:pic>
      <p:sp>
        <p:nvSpPr>
          <p:cNvPr id="41" name="flag-card-np">
            <a:extLst>
              <a:ext uri="{FF2B5EF4-FFF2-40B4-BE49-F238E27FC236}">
                <a16:creationId xmlns:a16="http://schemas.microsoft.com/office/drawing/2014/main" id="{1E2E0211-AFF4-44FC-98E9-F9D2C075C1A3}"/>
              </a:ext>
            </a:extLst>
          </p:cNvPr>
          <p:cNvSpPr>
            <a:spLocks noGrp="1"/>
          </p:cNvSpPr>
          <p:nvPr/>
        </p:nvSpPr>
        <p:spPr>
          <a:xfrm>
            <a:off x="40767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31" name="Graphic 13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>
          <a:xfrm>
            <a:off x="4105275" y="666750"/>
            <a:ext cx="533400" cy="342900"/>
          </a:xfrm>
          <a:prstGeom prst="rect">
            <a:avLst/>
          </a:prstGeom>
        </p:spPr>
      </p:pic>
      <p:sp>
        <p:nvSpPr>
          <p:cNvPr id="43" name="flag-card-pl">
            <a:extLst>
              <a:ext uri="{FF2B5EF4-FFF2-40B4-BE49-F238E27FC236}">
                <a16:creationId xmlns:a16="http://schemas.microsoft.com/office/drawing/2014/main" id="{FEA2D635-AADB-41D7-8A58-3B878F896E4A}"/>
              </a:ext>
            </a:extLst>
          </p:cNvPr>
          <p:cNvSpPr>
            <a:spLocks noGrp="1"/>
          </p:cNvSpPr>
          <p:nvPr/>
        </p:nvSpPr>
        <p:spPr>
          <a:xfrm>
            <a:off x="47815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33" name="Graphic 13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>
          <a:xfrm>
            <a:off x="4810125" y="666750"/>
            <a:ext cx="533400" cy="342900"/>
          </a:xfrm>
          <a:prstGeom prst="rect">
            <a:avLst/>
          </a:prstGeom>
        </p:spPr>
      </p:pic>
      <p:sp>
        <p:nvSpPr>
          <p:cNvPr id="45" name="flag-card-ru">
            <a:extLst>
              <a:ext uri="{FF2B5EF4-FFF2-40B4-BE49-F238E27FC236}">
                <a16:creationId xmlns:a16="http://schemas.microsoft.com/office/drawing/2014/main" id="{88BA49F8-81FB-44E4-B00E-5DDD081E301D}"/>
              </a:ext>
            </a:extLst>
          </p:cNvPr>
          <p:cNvSpPr>
            <a:spLocks noGrp="1"/>
          </p:cNvSpPr>
          <p:nvPr/>
        </p:nvSpPr>
        <p:spPr>
          <a:xfrm>
            <a:off x="54864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35" name="Graphic 134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>
          <a:xfrm>
            <a:off x="5514975" y="666750"/>
            <a:ext cx="533400" cy="342900"/>
          </a:xfrm>
          <a:prstGeom prst="rect">
            <a:avLst/>
          </a:prstGeom>
        </p:spPr>
      </p:pic>
      <p:sp>
        <p:nvSpPr>
          <p:cNvPr id="47" name="flag-card-kr">
            <a:extLst>
              <a:ext uri="{FF2B5EF4-FFF2-40B4-BE49-F238E27FC236}">
                <a16:creationId xmlns:a16="http://schemas.microsoft.com/office/drawing/2014/main" id="{859883D4-D77F-4F4C-A8A3-2BD0DA2317CD}"/>
              </a:ext>
            </a:extLst>
          </p:cNvPr>
          <p:cNvSpPr>
            <a:spLocks noGrp="1"/>
          </p:cNvSpPr>
          <p:nvPr/>
        </p:nvSpPr>
        <p:spPr>
          <a:xfrm>
            <a:off x="61912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37" name="Graphic 13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/>
        </p:blipFill>
        <p:spPr>
          <a:xfrm>
            <a:off x="6219825" y="666750"/>
            <a:ext cx="533400" cy="342900"/>
          </a:xfrm>
          <a:prstGeom prst="rect">
            <a:avLst/>
          </a:prstGeom>
        </p:spPr>
      </p:pic>
      <p:sp>
        <p:nvSpPr>
          <p:cNvPr id="49" name="flag-card-es">
            <a:extLst>
              <a:ext uri="{FF2B5EF4-FFF2-40B4-BE49-F238E27FC236}">
                <a16:creationId xmlns:a16="http://schemas.microsoft.com/office/drawing/2014/main" id="{032DB69B-E315-4D5D-B0AB-0F1E3020EB48}"/>
              </a:ext>
            </a:extLst>
          </p:cNvPr>
          <p:cNvSpPr>
            <a:spLocks noGrp="1"/>
          </p:cNvSpPr>
          <p:nvPr/>
        </p:nvSpPr>
        <p:spPr>
          <a:xfrm>
            <a:off x="68961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39" name="Graphic 13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>
          <a:xfrm>
            <a:off x="6924675" y="666750"/>
            <a:ext cx="533400" cy="342900"/>
          </a:xfrm>
          <a:prstGeom prst="rect">
            <a:avLst/>
          </a:prstGeom>
        </p:spPr>
      </p:pic>
      <p:sp>
        <p:nvSpPr>
          <p:cNvPr id="51" name="flag-card-ch">
            <a:extLst>
              <a:ext uri="{FF2B5EF4-FFF2-40B4-BE49-F238E27FC236}">
                <a16:creationId xmlns:a16="http://schemas.microsoft.com/office/drawing/2014/main" id="{433E7F9F-F124-48AA-BA3B-9C4B1228D400}"/>
              </a:ext>
            </a:extLst>
          </p:cNvPr>
          <p:cNvSpPr>
            <a:spLocks noGrp="1"/>
          </p:cNvSpPr>
          <p:nvPr/>
        </p:nvSpPr>
        <p:spPr>
          <a:xfrm>
            <a:off x="76009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41" name="Graphic 14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/>
        </p:blipFill>
        <p:spPr>
          <a:xfrm>
            <a:off x="7629525" y="666750"/>
            <a:ext cx="533400" cy="342900"/>
          </a:xfrm>
          <a:prstGeom prst="rect">
            <a:avLst/>
          </a:prstGeom>
        </p:spPr>
      </p:pic>
      <p:sp>
        <p:nvSpPr>
          <p:cNvPr id="53" name="flag-card-tr">
            <a:extLst>
              <a:ext uri="{FF2B5EF4-FFF2-40B4-BE49-F238E27FC236}">
                <a16:creationId xmlns:a16="http://schemas.microsoft.com/office/drawing/2014/main" id="{80CAB90B-2A07-49A1-8036-70305019844D}"/>
              </a:ext>
            </a:extLst>
          </p:cNvPr>
          <p:cNvSpPr>
            <a:spLocks noGrp="1"/>
          </p:cNvSpPr>
          <p:nvPr/>
        </p:nvSpPr>
        <p:spPr>
          <a:xfrm>
            <a:off x="83058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43" name="Graphic 14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>
          <a:xfrm>
            <a:off x="8334375" y="666750"/>
            <a:ext cx="533400" cy="342900"/>
          </a:xfrm>
          <a:prstGeom prst="rect">
            <a:avLst/>
          </a:prstGeom>
        </p:spPr>
      </p:pic>
      <p:sp>
        <p:nvSpPr>
          <p:cNvPr id="55" name="flag-card-gb">
            <a:extLst>
              <a:ext uri="{FF2B5EF4-FFF2-40B4-BE49-F238E27FC236}">
                <a16:creationId xmlns:a16="http://schemas.microsoft.com/office/drawing/2014/main" id="{C57E026A-0F9A-48A5-BFD1-60355FA42189}"/>
              </a:ext>
            </a:extLst>
          </p:cNvPr>
          <p:cNvSpPr>
            <a:spLocks noGrp="1"/>
          </p:cNvSpPr>
          <p:nvPr/>
        </p:nvSpPr>
        <p:spPr>
          <a:xfrm>
            <a:off x="90106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45" name="Graphic 144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/>
        </p:blipFill>
        <p:spPr>
          <a:xfrm>
            <a:off x="9039225" y="666750"/>
            <a:ext cx="533400" cy="342900"/>
          </a:xfrm>
          <a:prstGeom prst="rect">
            <a:avLst/>
          </a:prstGeom>
        </p:spPr>
      </p:pic>
      <p:sp>
        <p:nvSpPr>
          <p:cNvPr id="57" name="flag-card-us">
            <a:extLst>
              <a:ext uri="{FF2B5EF4-FFF2-40B4-BE49-F238E27FC236}">
                <a16:creationId xmlns:a16="http://schemas.microsoft.com/office/drawing/2014/main" id="{F351FBCB-187E-4A27-BBEF-1D8A4C80E1D3}"/>
              </a:ext>
            </a:extLst>
          </p:cNvPr>
          <p:cNvSpPr>
            <a:spLocks noGrp="1"/>
          </p:cNvSpPr>
          <p:nvPr/>
        </p:nvSpPr>
        <p:spPr>
          <a:xfrm>
            <a:off x="97155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47" name="Graphic 14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/>
        </p:blipFill>
        <p:spPr>
          <a:xfrm>
            <a:off x="9744075" y="666750"/>
            <a:ext cx="533400" cy="342900"/>
          </a:xfrm>
          <a:prstGeom prst="rect">
            <a:avLst/>
          </a:prstGeom>
        </p:spPr>
      </p:pic>
      <p:sp>
        <p:nvSpPr>
          <p:cNvPr id="59" name="flag-card-uz">
            <a:extLst>
              <a:ext uri="{FF2B5EF4-FFF2-40B4-BE49-F238E27FC236}">
                <a16:creationId xmlns:a16="http://schemas.microsoft.com/office/drawing/2014/main" id="{A74C027A-B208-45A6-92EE-CF071245BD4A}"/>
              </a:ext>
            </a:extLst>
          </p:cNvPr>
          <p:cNvSpPr>
            <a:spLocks noGrp="1"/>
          </p:cNvSpPr>
          <p:nvPr/>
        </p:nvSpPr>
        <p:spPr>
          <a:xfrm>
            <a:off x="104203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49" name="Graphic 14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/>
        </p:blipFill>
        <p:spPr>
          <a:xfrm>
            <a:off x="10448925" y="666750"/>
            <a:ext cx="533400" cy="3429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2420178" y="3137913"/>
            <a:ext cx="8132694" cy="1077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МОНГОЛЫН ЁС СУРТАХУУНЫ ОЮУНЫ ӨВИЙГ СУДЛАХ АСУУДАЛД:</a:t>
            </a: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b="1" kern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 УРЛАХ УЛАМЖЛАЛ</a:t>
            </a:r>
            <a:endParaRPr lang="en-US" sz="40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77B666E-5A56-4EFB-B273-F0464849E4B7}"/>
              </a:ext>
            </a:extLst>
          </p:cNvPr>
          <p:cNvSpPr txBox="1"/>
          <p:nvPr/>
        </p:nvSpPr>
        <p:spPr>
          <a:xfrm>
            <a:off x="3437697" y="5357396"/>
            <a:ext cx="60976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n-MN" sz="2400" b="1" i="0" dirty="0">
                <a:solidFill>
                  <a:schemeClr val="bg1"/>
                </a:solidFill>
                <a:effectLst/>
                <a:latin typeface="Noto Serif" panose="02020600060500020200" pitchFamily="18" charset="0"/>
              </a:rPr>
              <a:t>Дуламсүрэнгийн Сүрэнчимэг</a:t>
            </a:r>
          </a:p>
          <a:p>
            <a:pPr algn="ctr"/>
            <a:r>
              <a:rPr lang="mn-MN" sz="1400" b="0" i="1" dirty="0">
                <a:solidFill>
                  <a:schemeClr val="bg1"/>
                </a:solidFill>
                <a:effectLst/>
                <a:latin typeface="Noto Serif" panose="02020600060500020200" pitchFamily="18" charset="0"/>
              </a:rPr>
              <a:t>Төрийн удирдлагийн доктор (</a:t>
            </a:r>
            <a:r>
              <a:rPr lang="en-US" sz="1400" b="0" i="1" dirty="0" err="1">
                <a:solidFill>
                  <a:schemeClr val="bg1"/>
                </a:solidFill>
                <a:effectLst/>
                <a:latin typeface="Noto Serif" panose="02020600060500020200" pitchFamily="18" charset="0"/>
              </a:rPr>
              <a:t>Ph.D</a:t>
            </a:r>
            <a:r>
              <a:rPr lang="en-US" sz="1400" b="0" i="1" dirty="0">
                <a:solidFill>
                  <a:schemeClr val="bg1"/>
                </a:solidFill>
                <a:effectLst/>
                <a:latin typeface="Noto Serif" panose="02020600060500020200" pitchFamily="18" charset="0"/>
              </a:rPr>
              <a:t>), </a:t>
            </a:r>
            <a:r>
              <a:rPr lang="mn-MN" sz="1400" b="0" i="1" dirty="0">
                <a:solidFill>
                  <a:schemeClr val="bg1"/>
                </a:solidFill>
                <a:effectLst/>
                <a:latin typeface="Noto Serif" panose="02020600060500020200" pitchFamily="18" charset="0"/>
              </a:rPr>
              <a:t>дэд профессор</a:t>
            </a:r>
          </a:p>
          <a:p>
            <a:pPr algn="ctr"/>
            <a:endParaRPr lang="mn-MN" sz="1400" dirty="0">
              <a:solidFill>
                <a:schemeClr val="bg1"/>
              </a:solidFill>
              <a:latin typeface="Noto Serif" panose="02020600060500020200" pitchFamily="18" charset="0"/>
            </a:endParaRPr>
          </a:p>
          <a:p>
            <a:pPr algn="ctr"/>
            <a:r>
              <a:rPr lang="mn-MN" sz="1400" b="0" dirty="0">
                <a:solidFill>
                  <a:schemeClr val="bg1"/>
                </a:solidFill>
                <a:effectLst/>
                <a:latin typeface="Noto Serif" panose="02020600060500020200" pitchFamily="18" charset="0"/>
              </a:rPr>
              <a:t>2026 оны 8 дугаар сарын 11-ний өдөр. Улаанбаатар хот</a:t>
            </a:r>
          </a:p>
        </p:txBody>
      </p:sp>
    </p:spTree>
    <p:extLst>
      <p:ext uri="{BB962C8B-B14F-4D97-AF65-F5344CB8AC3E}">
        <p14:creationId xmlns:p14="http://schemas.microsoft.com/office/powerpoint/2010/main" val="1461671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249639"/>
            <a:ext cx="11168869" cy="561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mn-MN" sz="3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 УРЛАХ УЛАМЖЛАЛ</a:t>
            </a:r>
            <a:r>
              <a:rPr lang="mn-MN" sz="3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”-ЫН БҮРЭЛДЭХҮҮН ХЭСЭГ</a:t>
            </a:r>
            <a:endParaRPr lang="en-US" sz="30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1110698" y="1612064"/>
            <a:ext cx="7128330" cy="429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БҮТЭЭН ТӨЛӨВШҮҮЛЭХ ЗҮЙЛ НЬ УЛС</a:t>
            </a:r>
            <a:r>
              <a:rPr lang="en-US" sz="1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газар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нутаг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тусгаар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тогтнол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нийтлэг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үнэт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түүхэн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санамжийн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нэгдэл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mn-MN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 БҮТЭЭХ ҮЙЛД ТӨРИЙН ХҮН, АРД ИРГЭД ХАМТРАН ОРОЛЦОНО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бодлого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шийдвэр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үлгэрлэлээр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оролцоно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Иргэн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хөдөлмөр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хариуцлага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нийтийн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оролцоогоор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бүтээлцэнэ</a:t>
            </a:r>
            <a:r>
              <a:rPr lang="mn-MN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УЛСЫГ БҮТЭЭН ТӨЛӨВШҮҮЛЭХ ГОЛ ТОГТОЛЦОО НЬ ТӨР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мэдэл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төдий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биш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хууль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байгуулал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дэг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нийтийн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хариуцлагын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нэгдэл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mn-MN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 ЧАНАРЫГ ХЭМЖИХ ҮНДСЭН ХЭМЖҮҮР НЬ ЁС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Хуулийн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дагуу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гаргасан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шийдвэр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суртахууны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хувьд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зөв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албагүй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Иймээс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шийдвэрийг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зөвхөн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мэдэл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хууль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хэлбэрээр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хэмжих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боломжгүй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шийдвэрийг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шударга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байдал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нийтийн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ашиг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хүний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хариуцлагын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хэмжүүрээр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үнэл</a:t>
            </a:r>
            <a:r>
              <a:rPr lang="mn-MN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дэг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3B7BA2-A1B9-4879-9092-B33A411B27EC}"/>
              </a:ext>
            </a:extLst>
          </p:cNvPr>
          <p:cNvSpPr txBox="1"/>
          <p:nvPr/>
        </p:nvSpPr>
        <p:spPr>
          <a:xfrm>
            <a:off x="8734028" y="1751526"/>
            <a:ext cx="2964636" cy="415536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mn-MN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явцад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уламжлалт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сурвалжаас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баталгаатай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мэдлэг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ялган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авах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арга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хэрэгцээ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үүсэв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mn-MN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Үүнийг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суртахууны</a:t>
            </a:r>
            <a:r>
              <a:rPr lang="en-US" sz="1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өвийн</a:t>
            </a:r>
            <a:r>
              <a:rPr lang="en-US" sz="1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олборлолт</a:t>
            </a:r>
            <a:r>
              <a:rPr lang="en-US" sz="1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буюу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Moral Heritage Mining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нэрлэх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санал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дэвшүүлж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mn-MN" sz="1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нийтээр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хүлээн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зөвшөөрөгдсөн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арга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манай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багийн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боловсруулж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буй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загвар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юм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mn-MN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149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5957740" y="209312"/>
            <a:ext cx="6023728" cy="9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MORAL HERITAGE MINING</a:t>
            </a:r>
            <a:endParaRPr lang="mn-MN" sz="2800" b="1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mn-MN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 ШАТ</a:t>
            </a:r>
            <a:endParaRPr lang="en-US" sz="24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7C0E11-8129-497D-BE24-BD404A3A9D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628"/>
          <a:stretch/>
        </p:blipFill>
        <p:spPr>
          <a:xfrm>
            <a:off x="824714" y="47134"/>
            <a:ext cx="4940647" cy="6744191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9C87FC0E-F9CF-4D8A-BD0F-6E721975D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635152"/>
            <a:ext cx="571500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Энэхүү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арга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mn-MN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уламжлалыг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шууд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хуулбарлах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зорилгогүй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mn-MN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mn-MN" altLang="en-US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Түүхэн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мэдлэг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бүрийг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өнөө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үед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шууд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боломжгүй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mn-MN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mn-MN" altLang="en-US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Иймээс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сурвалжийг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хүндэтгэхийн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зэрэгцээ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шүүмжлэлтэй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шинжлэх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шаардлагатай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mn-MN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mn-MN" altLang="en-US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Өвийг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хамгаалах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өнгөрснийг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давтахын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нэр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биш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mn-MN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mn-MN" altLang="en-US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Өвөөс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баталгаатай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мэдлэг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гарган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авч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өнөөгийн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хэрэгцээнд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хариуцлагатай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нийцүүлэх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үйл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юм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910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/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/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/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/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/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108" name="Picture 1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90" name="arrow-stage-1-to-2"/>
          <p:cNvSpPr>
            <a:spLocks noGrp="1"/>
          </p:cNvSpPr>
          <p:nvPr/>
        </p:nvSpPr>
        <p:spPr>
          <a:xfrm>
            <a:off x="6000750" y="3276600"/>
            <a:ext cx="323850" cy="257175"/>
          </a:xfrm>
          <a:prstGeom prst="downArrow">
            <a:avLst/>
          </a:prstGeom>
          <a:solidFill>
            <a:srgbClr val="E9C95B">
              <a:alpha val="92000"/>
            </a:srgbClr>
          </a:solidFill>
          <a:ln w="4763">
            <a:solidFill>
              <a:srgbClr val="E9C95B">
                <a:alpha val="35000"/>
              </a:srgbClr>
            </a:solidFill>
            <a:prstDash val="solid"/>
          </a:ln>
        </p:spPr>
      </p:sp>
      <p:sp>
        <p:nvSpPr>
          <p:cNvPr id="91" name="arrow-stage-2-to-3"/>
          <p:cNvSpPr>
            <a:spLocks noGrp="1"/>
          </p:cNvSpPr>
          <p:nvPr/>
        </p:nvSpPr>
        <p:spPr>
          <a:xfrm>
            <a:off x="6000750" y="4752975"/>
            <a:ext cx="323850" cy="257175"/>
          </a:xfrm>
          <a:prstGeom prst="downArrow">
            <a:avLst/>
          </a:prstGeom>
          <a:solidFill>
            <a:srgbClr val="E9C95B">
              <a:alpha val="92000"/>
            </a:srgbClr>
          </a:solidFill>
          <a:ln w="4763">
            <a:solidFill>
              <a:srgbClr val="E9C95B">
                <a:alpha val="35000"/>
              </a:srgbClr>
            </a:solidFill>
            <a:prstDash val="solid"/>
          </a:ln>
        </p:spPr>
      </p:sp>
      <p:sp>
        <p:nvSpPr>
          <p:cNvPr id="92" name="stage-1-panel"/>
          <p:cNvSpPr>
            <a:spLocks noGrp="1"/>
          </p:cNvSpPr>
          <p:nvPr/>
        </p:nvSpPr>
        <p:spPr>
          <a:xfrm>
            <a:off x="1638300" y="2076450"/>
            <a:ext cx="9296400" cy="1200150"/>
          </a:xfrm>
          <a:prstGeom prst="roundRect">
            <a:avLst>
              <a:gd name="adj" fmla="val 11111"/>
            </a:avLst>
          </a:prstGeom>
          <a:gradFill>
            <a:gsLst>
              <a:gs pos="0">
                <a:srgbClr val="0B3F70">
                  <a:alpha val="94000"/>
                </a:srgbClr>
              </a:gs>
              <a:gs pos="100000">
                <a:srgbClr val="082746">
                  <a:alpha val="88000"/>
                </a:srgbClr>
              </a:gs>
            </a:gsLst>
            <a:lin ang="5400000"/>
          </a:gradFill>
          <a:ln w="20955">
            <a:solidFill>
              <a:srgbClr val="E6C45A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11">
            <a:srgbClr val="FFFFFF"/>
          </a:effectRef>
          <a:fontRef idx="major"/>
        </p:style>
      </p:sp>
      <p:sp>
        <p:nvSpPr>
          <p:cNvPr id="93" name="stage-2-panel"/>
          <p:cNvSpPr>
            <a:spLocks noGrp="1"/>
          </p:cNvSpPr>
          <p:nvPr/>
        </p:nvSpPr>
        <p:spPr>
          <a:xfrm>
            <a:off x="2228850" y="3552825"/>
            <a:ext cx="8115300" cy="1200150"/>
          </a:xfrm>
          <a:prstGeom prst="roundRect">
            <a:avLst>
              <a:gd name="adj" fmla="val 11111"/>
            </a:avLst>
          </a:prstGeom>
          <a:gradFill>
            <a:gsLst>
              <a:gs pos="0">
                <a:srgbClr val="0B4777">
                  <a:alpha val="94000"/>
                </a:srgbClr>
              </a:gs>
              <a:gs pos="100000">
                <a:srgbClr val="082746">
                  <a:alpha val="88000"/>
                </a:srgbClr>
              </a:gs>
            </a:gsLst>
            <a:lin ang="5400000"/>
          </a:gradFill>
          <a:ln w="19050">
            <a:solidFill>
              <a:srgbClr val="D4B454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11">
            <a:srgbClr val="FFFFFF"/>
          </a:effectRef>
          <a:fontRef idx="major"/>
        </p:style>
      </p:sp>
      <p:sp>
        <p:nvSpPr>
          <p:cNvPr id="94" name="stage-3-panel"/>
          <p:cNvSpPr>
            <a:spLocks noGrp="1"/>
          </p:cNvSpPr>
          <p:nvPr/>
        </p:nvSpPr>
        <p:spPr>
          <a:xfrm>
            <a:off x="2819400" y="5029200"/>
            <a:ext cx="6934200" cy="1238250"/>
          </a:xfrm>
          <a:prstGeom prst="roundRect">
            <a:avLst>
              <a:gd name="adj" fmla="val 10769"/>
            </a:avLst>
          </a:prstGeom>
          <a:gradFill>
            <a:gsLst>
              <a:gs pos="0">
                <a:srgbClr val="0B527F">
                  <a:alpha val="94000"/>
                </a:srgbClr>
              </a:gs>
              <a:gs pos="100000">
                <a:srgbClr val="082746">
                  <a:alpha val="88000"/>
                </a:srgbClr>
              </a:gs>
            </a:gsLst>
            <a:lin ang="5400000"/>
          </a:gradFill>
          <a:ln w="20955">
            <a:solidFill>
              <a:srgbClr val="E6C45A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11">
            <a:srgbClr val="FFFFFF"/>
          </a:effectRef>
          <a:fontRef idx="major"/>
        </p:style>
      </p:sp>
      <p:sp>
        <p:nvSpPr>
          <p:cNvPr id="95" name="slide-title"/>
          <p:cNvSpPr>
            <a:spLocks noGrp="1"/>
          </p:cNvSpPr>
          <p:nvPr/>
        </p:nvSpPr>
        <p:spPr>
          <a:xfrm>
            <a:off x="1123950" y="1381125"/>
            <a:ext cx="10668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50" b="1">
                <a:solidFill>
                  <a:srgbClr val="F0D06A"/>
                </a:solidFill>
              </a:defRPr>
            </a:pPr>
            <a:r>
              <a:rPr kumimoji="0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Ёс</a:t>
            </a: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kumimoji="0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суртахууны</a:t>
            </a: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kumimoji="0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өвийн</a:t>
            </a: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kumimoji="0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олборлолт</a:t>
            </a: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(Moral Heritage Mining - MHM) </a:t>
            </a:r>
            <a:r>
              <a:rPr kumimoji="0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арга</a:t>
            </a: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kumimoji="0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зүй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srgbClr val="F0D06A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6" name="title-gold-rule"/>
          <p:cNvSpPr>
            <a:spLocks noGrp="1"/>
          </p:cNvSpPr>
          <p:nvPr/>
        </p:nvSpPr>
        <p:spPr>
          <a:xfrm>
            <a:off x="2667000" y="1914525"/>
            <a:ext cx="7581900" cy="14288"/>
          </a:xfrm>
          <a:prstGeom prst="rect">
            <a:avLst/>
          </a:prstGeom>
          <a:gradFill>
            <a:gsLst>
              <a:gs pos="0">
                <a:srgbClr val="E6C45A">
                  <a:alpha val="0"/>
                </a:srgbClr>
              </a:gs>
              <a:gs pos="18000">
                <a:srgbClr val="E6C45A">
                  <a:alpha val="80000"/>
                </a:srgbClr>
              </a:gs>
              <a:gs pos="82000">
                <a:srgbClr val="E6C45A">
                  <a:alpha val="80000"/>
                </a:srgbClr>
              </a:gs>
              <a:gs pos="100000">
                <a:srgbClr val="E6C45A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97" name="stage-1-heading"/>
          <p:cNvSpPr>
            <a:spLocks noGrp="1"/>
          </p:cNvSpPr>
          <p:nvPr/>
        </p:nvSpPr>
        <p:spPr>
          <a:xfrm>
            <a:off x="1924050" y="2200275"/>
            <a:ext cx="872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25" b="1">
                <a:solidFill>
                  <a:srgbClr val="F0D06A"/>
                </a:solidFill>
              </a:defRPr>
            </a:pPr>
            <a:r>
              <a:rPr kumimoji="0" sz="1725" b="1" i="0" u="none" strike="noStrike" kern="1200" cap="none" spc="0" normalizeH="0" baseline="0" noProof="0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Үе шат 1: Илрүүлэлт ба Баталгаажуулалт (Алхам 1-4)</a:t>
            </a:r>
          </a:p>
        </p:txBody>
      </p:sp>
      <p:sp>
        <p:nvSpPr>
          <p:cNvPr id="98" name="stage-1-body"/>
          <p:cNvSpPr>
            <a:spLocks noGrp="1"/>
          </p:cNvSpPr>
          <p:nvPr/>
        </p:nvSpPr>
        <p:spPr>
          <a:xfrm>
            <a:off x="2076450" y="2581275"/>
            <a:ext cx="84201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0">
                <a:solidFill>
                  <a:srgbClr val="FFFFFF"/>
                </a:solidFill>
              </a:defRPr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Эх сурвалжийг системтэй илрүүлэх, бүрэн бүтэн байдлыг шалгах,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0">
                <a:solidFill>
                  <a:srgbClr val="FFFFFF"/>
                </a:solidFill>
              </a:defRPr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мэдлэгийн нэгжийг ялгах, түүхэн нөхцөлийг тогтоох.</a:t>
            </a:r>
          </a:p>
        </p:txBody>
      </p:sp>
      <p:sp>
        <p:nvSpPr>
          <p:cNvPr id="99" name="stage-2-heading"/>
          <p:cNvSpPr>
            <a:spLocks noGrp="1"/>
          </p:cNvSpPr>
          <p:nvPr/>
        </p:nvSpPr>
        <p:spPr>
          <a:xfrm>
            <a:off x="2457450" y="3676650"/>
            <a:ext cx="7658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25" b="1">
                <a:solidFill>
                  <a:srgbClr val="F0D06A"/>
                </a:solidFill>
              </a:defRPr>
            </a:pPr>
            <a:r>
              <a:rPr kumimoji="0" sz="1725" b="1" i="0" u="none" strike="noStrike" kern="1200" cap="none" spc="0" normalizeH="0" baseline="0" noProof="0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Үе шат 2: Сэргээн босголт ба Шинжилгээ (Алхам 5-7)</a:t>
            </a:r>
          </a:p>
        </p:txBody>
      </p:sp>
      <p:sp>
        <p:nvSpPr>
          <p:cNvPr id="100" name="stage-2-body"/>
          <p:cNvSpPr>
            <a:spLocks noGrp="1"/>
          </p:cNvSpPr>
          <p:nvPr/>
        </p:nvSpPr>
        <p:spPr>
          <a:xfrm>
            <a:off x="2590800" y="4067175"/>
            <a:ext cx="73914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0">
                <a:solidFill>
                  <a:srgbClr val="FFFFFF"/>
                </a:solidFill>
              </a:defRPr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Утгыг сэргээх, мэдлэгийн нэгжүүдийг шалгуураар ангилах,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0">
                <a:solidFill>
                  <a:srgbClr val="FFFFFF"/>
                </a:solidFill>
              </a:defRPr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өөр үе, хэлний эх сурвалжтай харьцуулах.</a:t>
            </a:r>
          </a:p>
        </p:txBody>
      </p:sp>
      <p:sp>
        <p:nvSpPr>
          <p:cNvPr id="101" name="stage-3-heading"/>
          <p:cNvSpPr>
            <a:spLocks noGrp="1"/>
          </p:cNvSpPr>
          <p:nvPr/>
        </p:nvSpPr>
        <p:spPr>
          <a:xfrm>
            <a:off x="2990850" y="5143500"/>
            <a:ext cx="659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5" b="1">
                <a:solidFill>
                  <a:srgbClr val="F0D06A"/>
                </a:solidFill>
              </a:defRPr>
            </a:pPr>
            <a:r>
              <a:rPr kumimoji="0" sz="1575" b="1" i="0" u="none" strike="noStrike" kern="1200" cap="none" spc="0" normalizeH="0" baseline="0" noProof="0">
                <a:ln>
                  <a:noFill/>
                </a:ln>
                <a:solidFill>
                  <a:srgbClr val="F0D06A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Үе шат 3: Орчин үеийн хэрэглээ ба Сорилт (Алхам 8-10)</a:t>
            </a:r>
          </a:p>
        </p:txBody>
      </p:sp>
      <p:sp>
        <p:nvSpPr>
          <p:cNvPr id="102" name="stage-3-body"/>
          <p:cNvSpPr>
            <a:spLocks noGrp="1"/>
          </p:cNvSpPr>
          <p:nvPr/>
        </p:nvSpPr>
        <p:spPr>
          <a:xfrm>
            <a:off x="3048000" y="5514975"/>
            <a:ext cx="64770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FFFFFF"/>
                </a:solidFill>
              </a:defRPr>
            </a:pPr>
            <a:r>
              <a:rPr kumimoji="0" sz="127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Хэрэглэх боломж, эрсдэлийг үнэлэх, шинжээчдийн хяналтаар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FFFFFF"/>
                </a:solidFill>
              </a:defRPr>
            </a:pPr>
            <a:r>
              <a:rPr kumimoji="0" sz="127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дүгнэлтийг шалгах, төрийн албаны бодлогод туршин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75" b="0">
                <a:solidFill>
                  <a:srgbClr val="FFFFFF"/>
                </a:solidFill>
              </a:defRPr>
            </a:pPr>
            <a:r>
              <a:rPr kumimoji="0" sz="127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хэрэглэх.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B483181-FAD2-4EAC-9F9B-FFE528ED282E}"/>
              </a:ext>
            </a:extLst>
          </p:cNvPr>
          <p:cNvSpPr txBox="1"/>
          <p:nvPr/>
        </p:nvSpPr>
        <p:spPr>
          <a:xfrm>
            <a:off x="800100" y="209312"/>
            <a:ext cx="11181368" cy="645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600" b="1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MORAL HERITAGE MINING</a:t>
            </a:r>
            <a:r>
              <a:rPr lang="mn-MN" sz="3600" b="1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- ҮЕ ШАТ</a:t>
            </a:r>
            <a:endParaRPr lang="en-US" sz="3600" b="1" dirty="0">
              <a:solidFill>
                <a:srgbClr val="F0D06A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9811409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«УЛСАА</a:t>
            </a:r>
            <a:r>
              <a:rPr lang="mn-MN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УРЛАХ УЛАМЖЛАЛ»</a:t>
            </a:r>
            <a:r>
              <a:rPr lang="en-US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6">
            <a:extLst>
              <a:ext uri="{FF2B5EF4-FFF2-40B4-BE49-F238E27FC236}">
                <a16:creationId xmlns:a16="http://schemas.microsoft.com/office/drawing/2014/main" id="{603DBFEF-715F-4E66-9A95-AB4712F30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059941"/>
              </p:ext>
            </p:extLst>
          </p:nvPr>
        </p:nvGraphicFramePr>
        <p:xfrm>
          <a:off x="1009649" y="1388297"/>
          <a:ext cx="10886978" cy="2126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7650">
                  <a:extLst>
                    <a:ext uri="{9D8B030D-6E8A-4147-A177-3AD203B41FA5}">
                      <a16:colId xmlns:a16="http://schemas.microsoft.com/office/drawing/2014/main" val="1088055892"/>
                    </a:ext>
                  </a:extLst>
                </a:gridCol>
                <a:gridCol w="452487">
                  <a:extLst>
                    <a:ext uri="{9D8B030D-6E8A-4147-A177-3AD203B41FA5}">
                      <a16:colId xmlns:a16="http://schemas.microsoft.com/office/drawing/2014/main" val="3054248700"/>
                    </a:ext>
                  </a:extLst>
                </a:gridCol>
                <a:gridCol w="4656841">
                  <a:extLst>
                    <a:ext uri="{9D8B030D-6E8A-4147-A177-3AD203B41FA5}">
                      <a16:colId xmlns:a16="http://schemas.microsoft.com/office/drawing/2014/main" val="38244598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удалгаа эхлэхэд 3 үгээр илэрхийлэгдсэн сэтгэлгээгээр дамжин ирсэн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уламжлалыг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улсаа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гэж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томьёолж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байсан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боловч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гүйцэтгэлийн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дүн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 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МНТ-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ны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хэлний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баримтаар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285750" marR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рлаг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ийн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бүтээл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нь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—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хүмүүсийн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нэгдэл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(ulus) </a:t>
                      </a:r>
                      <a:endParaRPr lang="mn-MN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mn-MN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өр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нь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түүнийг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mn-MN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нь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дэг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журам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 байна гэсэн дүгнэлтэд хүрлээ.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mn-MN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Монголчууд 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Монгол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»-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байгуулсан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болохоос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»-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байгуулаагүй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285750" marR="0" lvl="0" indent="-28575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өрөөр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урладаг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mn-MN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Иймд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уламжлалын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зөв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нэр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нь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«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Улсаа</a:t>
                      </a:r>
                      <a:r>
                        <a:rPr lang="en-US" sz="18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урлах</a:t>
                      </a:r>
                      <a:r>
                        <a:rPr lang="en-US" sz="18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уламжлал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 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юм байна гэж ойлголоо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b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212837"/>
                  </a:ext>
                </a:extLst>
              </a:tr>
            </a:tbl>
          </a:graphicData>
        </a:graphic>
      </p:graphicFrame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id="{CD2FDA1E-E64E-4277-BD97-FC16B80C4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584713"/>
              </p:ext>
            </p:extLst>
          </p:nvPr>
        </p:nvGraphicFramePr>
        <p:xfrm>
          <a:off x="1120217" y="3983728"/>
          <a:ext cx="1077641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9630">
                  <a:extLst>
                    <a:ext uri="{9D8B030D-6E8A-4147-A177-3AD203B41FA5}">
                      <a16:colId xmlns:a16="http://schemas.microsoft.com/office/drawing/2014/main" val="1088055892"/>
                    </a:ext>
                  </a:extLst>
                </a:gridCol>
                <a:gridCol w="471341">
                  <a:extLst>
                    <a:ext uri="{9D8B030D-6E8A-4147-A177-3AD203B41FA5}">
                      <a16:colId xmlns:a16="http://schemas.microsoft.com/office/drawing/2014/main" val="436876892"/>
                    </a:ext>
                  </a:extLst>
                </a:gridCol>
                <a:gridCol w="4515439">
                  <a:extLst>
                    <a:ext uri="{9D8B030D-6E8A-4147-A177-3AD203B41FA5}">
                      <a16:colId xmlns:a16="http://schemas.microsoft.com/office/drawing/2014/main" val="4109596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УЛСАА УРЛАХ УЛАМЖЛАЛ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 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гэж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хүмүүсийн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нэгдэл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болох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угсарч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дуусдаг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байгууламж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бус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үе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дамжуулан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төгөлдөржүүлбэл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зохих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нандин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бүтээл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гэж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үзэж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түүнийг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төрөөр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ё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суртахуун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дэг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журам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бэлгэдэл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удирдахуйн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ухааны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урлагаар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тасралтгүй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байгуулахыг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эрхэмлэсэн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монгол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сэтгэлгээний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тогтолцоог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хэлнэ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b="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Дөрвөн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бүрдэл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b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 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a:t>①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бүтээл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нь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b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 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a:t>②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урлагч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нь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төрийн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хүн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ард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түмэн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b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 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a:t>③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урлаг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нь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ТӨР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b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 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a:t>④</a:t>
                      </a:r>
                      <a:r>
                        <a:rPr lang="mn-MN" sz="1800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a:t> суурь нь </a:t>
                      </a:r>
                      <a:r>
                        <a:rPr lang="mn-MN" sz="1800" dirty="0">
                          <a:solidFill>
                            <a:srgbClr val="FFFF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a:t>ЁС</a:t>
                      </a:r>
                      <a:r>
                        <a:rPr lang="mn-MN" sz="1800" dirty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mbria Math" panose="02040503050406030204" pitchFamily="18" charset="0"/>
                        </a:rPr>
                        <a:t> суртахуун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mn-MN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орилго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нь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улсын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төгөлдөржилт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ард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түмний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амгалан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353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073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B8EAB3-7E61-4484-841A-71A376133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6324"/>
            <a:ext cx="12185523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98EDD9-664E-41EF-8B12-0FA7FB15142C}"/>
              </a:ext>
            </a:extLst>
          </p:cNvPr>
          <p:cNvSpPr txBox="1"/>
          <p:nvPr/>
        </p:nvSpPr>
        <p:spPr>
          <a:xfrm>
            <a:off x="2360" y="2530"/>
            <a:ext cx="5596965" cy="1070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Монголын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нууц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товчоо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§22-т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гоо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таван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хөвүүндээ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эхийн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хэвлээс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төрснийг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сануулж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салангид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байвал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мэт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амархан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дийлэгдэх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эв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эеэ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нэгтгэвэл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багласан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таван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мэт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бэх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болохыг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сургасан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байдаг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эв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нэгдлийг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ахуйн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хэрэгцээ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төдий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гэр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бүл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насны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хүмүүжлээр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төлөвшүүлэх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суртахууны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суурь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хэмжээ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болгон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үзэж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байсны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илэрхийлэл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юм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58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2BD8B5-E0C7-4C97-9B46-75C1ABBCA9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02EBCE-E951-4746-A252-E9AA70D9EED5}"/>
              </a:ext>
            </a:extLst>
          </p:cNvPr>
          <p:cNvSpPr txBox="1"/>
          <p:nvPr/>
        </p:nvSpPr>
        <p:spPr>
          <a:xfrm>
            <a:off x="37708" y="5551672"/>
            <a:ext cx="6094428" cy="12678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just"/>
            <a:r>
              <a:rPr lang="en-US" sz="900" dirty="0" err="1"/>
              <a:t>Энэхүү</a:t>
            </a:r>
            <a:r>
              <a:rPr lang="en-US" sz="900" dirty="0"/>
              <a:t> </a:t>
            </a:r>
            <a:r>
              <a:rPr lang="en-US" sz="900" dirty="0" err="1"/>
              <a:t>зарчим</a:t>
            </a:r>
            <a:r>
              <a:rPr lang="en-US" sz="900" dirty="0"/>
              <a:t> §200–202-т </a:t>
            </a:r>
            <a:r>
              <a:rPr lang="en-US" sz="900" dirty="0" err="1"/>
              <a:t>хувь</a:t>
            </a:r>
            <a:r>
              <a:rPr lang="en-US" sz="900" dirty="0"/>
              <a:t> </a:t>
            </a:r>
            <a:r>
              <a:rPr lang="en-US" sz="900" dirty="0" err="1"/>
              <a:t>хүний</a:t>
            </a:r>
            <a:r>
              <a:rPr lang="en-US" sz="900" dirty="0"/>
              <a:t> </a:t>
            </a:r>
            <a:r>
              <a:rPr lang="en-US" sz="900" dirty="0" err="1"/>
              <a:t>хүмүүжлээс</a:t>
            </a:r>
            <a:r>
              <a:rPr lang="en-US" sz="900" dirty="0"/>
              <a:t> </a:t>
            </a:r>
            <a:r>
              <a:rPr lang="en-US" sz="900" dirty="0" err="1"/>
              <a:t>төрийн</a:t>
            </a:r>
            <a:r>
              <a:rPr lang="en-US" sz="900" dirty="0"/>
              <a:t> </a:t>
            </a:r>
            <a:r>
              <a:rPr lang="en-US" sz="900" dirty="0" err="1"/>
              <a:t>шийдвэрийн</a:t>
            </a:r>
            <a:r>
              <a:rPr lang="en-US" sz="900" dirty="0"/>
              <a:t> </a:t>
            </a:r>
            <a:r>
              <a:rPr lang="en-US" sz="900" dirty="0" err="1"/>
              <a:t>түвшинд</a:t>
            </a:r>
            <a:r>
              <a:rPr lang="en-US" sz="900" dirty="0"/>
              <a:t> </a:t>
            </a:r>
            <a:r>
              <a:rPr lang="en-US" sz="900" dirty="0" err="1"/>
              <a:t>шилжин</a:t>
            </a:r>
            <a:r>
              <a:rPr lang="en-US" sz="900" dirty="0"/>
              <a:t> </a:t>
            </a:r>
            <a:r>
              <a:rPr lang="en-US" sz="900" dirty="0" err="1"/>
              <a:t>илэрнэ</a:t>
            </a:r>
            <a:r>
              <a:rPr lang="en-US" sz="900" dirty="0"/>
              <a:t>. </a:t>
            </a:r>
            <a:r>
              <a:rPr lang="en-US" sz="900" dirty="0" err="1"/>
              <a:t>Жамухыг</a:t>
            </a:r>
            <a:r>
              <a:rPr lang="en-US" sz="900" dirty="0"/>
              <a:t> </a:t>
            </a:r>
            <a:r>
              <a:rPr lang="en-US" sz="900" dirty="0" err="1"/>
              <a:t>барьж</a:t>
            </a:r>
            <a:r>
              <a:rPr lang="en-US" sz="900" dirty="0"/>
              <a:t> </a:t>
            </a:r>
            <a:r>
              <a:rPr lang="en-US" sz="900" dirty="0" err="1"/>
              <a:t>өгсөн</a:t>
            </a:r>
            <a:r>
              <a:rPr lang="en-US" sz="900" dirty="0"/>
              <a:t> </a:t>
            </a:r>
            <a:r>
              <a:rPr lang="en-US" sz="900" dirty="0" err="1"/>
              <a:t>хүмүүсийн</a:t>
            </a:r>
            <a:r>
              <a:rPr lang="en-US" sz="900" dirty="0"/>
              <a:t> </a:t>
            </a:r>
            <a:r>
              <a:rPr lang="en-US" sz="900" dirty="0" err="1"/>
              <a:t>үйлдэл</a:t>
            </a:r>
            <a:r>
              <a:rPr lang="en-US" sz="900" dirty="0"/>
              <a:t> </a:t>
            </a:r>
            <a:r>
              <a:rPr lang="en-US" sz="900" dirty="0" err="1"/>
              <a:t>Чингис</a:t>
            </a:r>
            <a:r>
              <a:rPr lang="en-US" sz="900" dirty="0"/>
              <a:t> </a:t>
            </a:r>
            <a:r>
              <a:rPr lang="en-US" sz="900" dirty="0" err="1"/>
              <a:t>хаанд</a:t>
            </a:r>
            <a:r>
              <a:rPr lang="en-US" sz="900" dirty="0"/>
              <a:t> </a:t>
            </a:r>
            <a:r>
              <a:rPr lang="en-US" sz="900" dirty="0" err="1"/>
              <a:t>улс</a:t>
            </a:r>
            <a:r>
              <a:rPr lang="en-US" sz="900" dirty="0"/>
              <a:t> </a:t>
            </a:r>
            <a:r>
              <a:rPr lang="en-US" sz="900" dirty="0" err="1"/>
              <a:t>төрийн</a:t>
            </a:r>
            <a:r>
              <a:rPr lang="en-US" sz="900" dirty="0"/>
              <a:t> </a:t>
            </a:r>
            <a:r>
              <a:rPr lang="en-US" sz="900" dirty="0" err="1"/>
              <a:t>хувьд</a:t>
            </a:r>
            <a:r>
              <a:rPr lang="en-US" sz="900" dirty="0"/>
              <a:t> </a:t>
            </a:r>
            <a:r>
              <a:rPr lang="en-US" sz="900" dirty="0" err="1"/>
              <a:t>ашигтай</a:t>
            </a:r>
            <a:r>
              <a:rPr lang="en-US" sz="900" dirty="0"/>
              <a:t> </a:t>
            </a:r>
            <a:r>
              <a:rPr lang="en-US" sz="900" dirty="0" err="1"/>
              <a:t>байсан</a:t>
            </a:r>
            <a:r>
              <a:rPr lang="en-US" sz="900" dirty="0"/>
              <a:t> ч </a:t>
            </a:r>
            <a:r>
              <a:rPr lang="en-US" sz="900" dirty="0" err="1"/>
              <a:t>өөрийн</a:t>
            </a:r>
            <a:r>
              <a:rPr lang="en-US" sz="900" dirty="0"/>
              <a:t> </a:t>
            </a:r>
            <a:r>
              <a:rPr lang="en-US" sz="900" dirty="0" err="1"/>
              <a:t>эзэнд</a:t>
            </a:r>
            <a:r>
              <a:rPr lang="en-US" sz="900" dirty="0"/>
              <a:t> </a:t>
            </a:r>
            <a:r>
              <a:rPr lang="en-US" sz="900" dirty="0" err="1"/>
              <a:t>халдсан</a:t>
            </a:r>
            <a:r>
              <a:rPr lang="en-US" sz="900" dirty="0"/>
              <a:t> </a:t>
            </a:r>
            <a:r>
              <a:rPr lang="en-US" sz="900" dirty="0" err="1"/>
              <a:t>урвалтыг</a:t>
            </a:r>
            <a:r>
              <a:rPr lang="en-US" sz="900" dirty="0"/>
              <a:t> </a:t>
            </a:r>
            <a:r>
              <a:rPr lang="en-US" sz="900" dirty="0" err="1"/>
              <a:t>зөвтгөн</a:t>
            </a:r>
            <a:r>
              <a:rPr lang="en-US" sz="900" dirty="0"/>
              <a:t> </a:t>
            </a:r>
            <a:r>
              <a:rPr lang="en-US" sz="900" dirty="0" err="1"/>
              <a:t>шагнаагүй</a:t>
            </a:r>
            <a:r>
              <a:rPr lang="en-US" sz="900" dirty="0"/>
              <a:t>. </a:t>
            </a:r>
            <a:r>
              <a:rPr lang="en-US" sz="900" dirty="0" err="1"/>
              <a:t>Анд</a:t>
            </a:r>
            <a:r>
              <a:rPr lang="en-US" sz="900" dirty="0"/>
              <a:t> </a:t>
            </a:r>
            <a:r>
              <a:rPr lang="en-US" sz="900" dirty="0" err="1"/>
              <a:t>Жамухын</a:t>
            </a:r>
            <a:r>
              <a:rPr lang="en-US" sz="900" dirty="0"/>
              <a:t> </a:t>
            </a:r>
            <a:r>
              <a:rPr lang="en-US" sz="900" dirty="0" err="1"/>
              <a:t>хувь</a:t>
            </a:r>
            <a:r>
              <a:rPr lang="en-US" sz="900" dirty="0"/>
              <a:t> </a:t>
            </a:r>
            <a:r>
              <a:rPr lang="en-US" sz="900" dirty="0" err="1"/>
              <a:t>заяаг</a:t>
            </a:r>
            <a:r>
              <a:rPr lang="en-US" sz="900" dirty="0"/>
              <a:t> </a:t>
            </a:r>
            <a:r>
              <a:rPr lang="en-US" sz="900" dirty="0" err="1"/>
              <a:t>шийдэхдээ</a:t>
            </a:r>
            <a:r>
              <a:rPr lang="en-US" sz="900" dirty="0"/>
              <a:t> ч “</a:t>
            </a:r>
            <a:r>
              <a:rPr lang="en-US" sz="900" dirty="0" err="1"/>
              <a:t>хүний</a:t>
            </a:r>
            <a:r>
              <a:rPr lang="en-US" sz="900" dirty="0"/>
              <a:t> </a:t>
            </a:r>
            <a:r>
              <a:rPr lang="en-US" sz="900" dirty="0" err="1"/>
              <a:t>амийг</a:t>
            </a:r>
            <a:r>
              <a:rPr lang="en-US" sz="900" dirty="0"/>
              <a:t> </a:t>
            </a:r>
            <a:r>
              <a:rPr lang="en-US" sz="900" dirty="0" err="1"/>
              <a:t>хорлоход</a:t>
            </a:r>
            <a:r>
              <a:rPr lang="en-US" sz="900" dirty="0"/>
              <a:t> </a:t>
            </a:r>
            <a:r>
              <a:rPr lang="en-US" sz="900" dirty="0" err="1"/>
              <a:t>хүндэт</a:t>
            </a:r>
            <a:r>
              <a:rPr lang="en-US" sz="900" dirty="0"/>
              <a:t> </a:t>
            </a:r>
            <a:r>
              <a:rPr lang="en-US" sz="900" dirty="0" err="1"/>
              <a:t>шалтгаан</a:t>
            </a:r>
            <a:r>
              <a:rPr lang="en-US" sz="900" dirty="0"/>
              <a:t> </a:t>
            </a:r>
            <a:r>
              <a:rPr lang="en-US" sz="900" dirty="0" err="1"/>
              <a:t>хэрэгтэй</a:t>
            </a:r>
            <a:r>
              <a:rPr lang="en-US" sz="900" dirty="0"/>
              <a:t>” </a:t>
            </a:r>
            <a:r>
              <a:rPr lang="en-US" sz="900" dirty="0" err="1"/>
              <a:t>хэмээн</a:t>
            </a:r>
            <a:r>
              <a:rPr lang="en-US" sz="900" dirty="0"/>
              <a:t> </a:t>
            </a:r>
            <a:r>
              <a:rPr lang="en-US" sz="900" dirty="0" err="1"/>
              <a:t>үзэж</a:t>
            </a:r>
            <a:r>
              <a:rPr lang="en-US" sz="900" dirty="0"/>
              <a:t>, </a:t>
            </a:r>
            <a:r>
              <a:rPr lang="en-US" sz="900" dirty="0" err="1"/>
              <a:t>шийдвэрээ</a:t>
            </a:r>
            <a:r>
              <a:rPr lang="en-US" sz="900" dirty="0"/>
              <a:t> </a:t>
            </a:r>
            <a:r>
              <a:rPr lang="en-US" sz="900" dirty="0" err="1"/>
              <a:t>ёс</a:t>
            </a:r>
            <a:r>
              <a:rPr lang="en-US" sz="900" dirty="0"/>
              <a:t> </a:t>
            </a:r>
            <a:r>
              <a:rPr lang="en-US" sz="900" dirty="0" err="1"/>
              <a:t>суртахууны</a:t>
            </a:r>
            <a:r>
              <a:rPr lang="en-US" sz="900" dirty="0"/>
              <a:t> </a:t>
            </a:r>
            <a:r>
              <a:rPr lang="en-US" sz="900" dirty="0" err="1"/>
              <a:t>үндэслэлтэй</a:t>
            </a:r>
            <a:r>
              <a:rPr lang="en-US" sz="900" dirty="0"/>
              <a:t> </a:t>
            </a:r>
            <a:r>
              <a:rPr lang="en-US" sz="900" dirty="0" err="1"/>
              <a:t>холбожээ</a:t>
            </a:r>
            <a:r>
              <a:rPr lang="en-US" sz="900" dirty="0"/>
              <a:t>. </a:t>
            </a:r>
            <a:r>
              <a:rPr lang="en-US" sz="900" dirty="0" err="1"/>
              <a:t>Үүний</a:t>
            </a:r>
            <a:r>
              <a:rPr lang="en-US" sz="900" dirty="0"/>
              <a:t> </a:t>
            </a:r>
            <a:r>
              <a:rPr lang="en-US" sz="900" dirty="0" err="1"/>
              <a:t>дараа</a:t>
            </a:r>
            <a:r>
              <a:rPr lang="en-US" sz="900" dirty="0"/>
              <a:t> §202-т </a:t>
            </a:r>
            <a:r>
              <a:rPr lang="en-US" sz="900" dirty="0" err="1"/>
              <a:t>эсгий</a:t>
            </a:r>
            <a:r>
              <a:rPr lang="en-US" sz="900" dirty="0"/>
              <a:t> </a:t>
            </a:r>
            <a:r>
              <a:rPr lang="en-US" sz="900" dirty="0" err="1"/>
              <a:t>туургатныг</a:t>
            </a:r>
            <a:r>
              <a:rPr lang="en-US" sz="900" dirty="0"/>
              <a:t> </a:t>
            </a:r>
            <a:r>
              <a:rPr lang="en-US" sz="900" dirty="0" err="1"/>
              <a:t>нэгтгэн</a:t>
            </a:r>
            <a:r>
              <a:rPr lang="en-US" sz="900" dirty="0"/>
              <a:t>, 1206 </a:t>
            </a:r>
            <a:r>
              <a:rPr lang="en-US" sz="900" dirty="0" err="1"/>
              <a:t>оны</a:t>
            </a:r>
            <a:r>
              <a:rPr lang="en-US" sz="900" dirty="0"/>
              <a:t> </a:t>
            </a:r>
            <a:r>
              <a:rPr lang="en-US" sz="900" dirty="0" err="1"/>
              <a:t>их</a:t>
            </a:r>
            <a:r>
              <a:rPr lang="en-US" sz="900" dirty="0"/>
              <a:t> </a:t>
            </a:r>
            <a:r>
              <a:rPr lang="en-US" sz="900" dirty="0" err="1"/>
              <a:t>хуралдайгаар</a:t>
            </a:r>
            <a:r>
              <a:rPr lang="en-US" sz="900" dirty="0"/>
              <a:t> </a:t>
            </a:r>
            <a:r>
              <a:rPr lang="en-US" sz="900" dirty="0" err="1"/>
              <a:t>төрийн</a:t>
            </a:r>
            <a:r>
              <a:rPr lang="en-US" sz="900" dirty="0"/>
              <a:t> </a:t>
            </a:r>
            <a:r>
              <a:rPr lang="en-US" sz="900" dirty="0" err="1"/>
              <a:t>зохион</a:t>
            </a:r>
            <a:r>
              <a:rPr lang="en-US" sz="900" dirty="0"/>
              <a:t> </a:t>
            </a:r>
            <a:r>
              <a:rPr lang="en-US" sz="900" dirty="0" err="1"/>
              <a:t>байгуулалтыг</a:t>
            </a:r>
            <a:r>
              <a:rPr lang="en-US" sz="900" dirty="0"/>
              <a:t> </a:t>
            </a:r>
            <a:r>
              <a:rPr lang="en-US" sz="900" dirty="0" err="1"/>
              <a:t>эмхэлсэн</a:t>
            </a:r>
            <a:r>
              <a:rPr lang="en-US" sz="900" dirty="0"/>
              <a:t> </a:t>
            </a:r>
            <a:r>
              <a:rPr lang="en-US" sz="900" dirty="0" err="1"/>
              <a:t>тухай</a:t>
            </a:r>
            <a:r>
              <a:rPr lang="en-US" sz="900" dirty="0"/>
              <a:t> </a:t>
            </a:r>
            <a:r>
              <a:rPr lang="en-US" sz="900" dirty="0" err="1"/>
              <a:t>өгүүлдэг</a:t>
            </a:r>
            <a:r>
              <a:rPr lang="en-US" sz="900" dirty="0"/>
              <a:t>. </a:t>
            </a:r>
            <a:r>
              <a:rPr lang="en-US" sz="900" dirty="0" err="1"/>
              <a:t>Энэ</a:t>
            </a:r>
            <a:r>
              <a:rPr lang="en-US" sz="900" dirty="0"/>
              <a:t> </a:t>
            </a:r>
            <a:r>
              <a:rPr lang="en-US" sz="900" dirty="0" err="1"/>
              <a:t>дарааллыг</a:t>
            </a:r>
            <a:r>
              <a:rPr lang="en-US" sz="900" dirty="0"/>
              <a:t> </a:t>
            </a:r>
            <a:r>
              <a:rPr lang="en-US" sz="900" dirty="0" err="1"/>
              <a:t>төрийн</a:t>
            </a:r>
            <a:r>
              <a:rPr lang="en-US" sz="900" dirty="0"/>
              <a:t> </a:t>
            </a:r>
            <a:r>
              <a:rPr lang="en-US" sz="900" dirty="0" err="1"/>
              <a:t>ёсны</a:t>
            </a:r>
            <a:r>
              <a:rPr lang="en-US" sz="900" dirty="0"/>
              <a:t> </a:t>
            </a:r>
            <a:r>
              <a:rPr lang="en-US" sz="900" dirty="0" err="1"/>
              <a:t>хэмжүүрийг</a:t>
            </a:r>
            <a:r>
              <a:rPr lang="en-US" sz="900" dirty="0"/>
              <a:t> </a:t>
            </a:r>
            <a:r>
              <a:rPr lang="en-US" sz="900" dirty="0" err="1"/>
              <a:t>эхэлж</a:t>
            </a:r>
            <a:r>
              <a:rPr lang="en-US" sz="900" dirty="0"/>
              <a:t> </a:t>
            </a:r>
            <a:r>
              <a:rPr lang="en-US" sz="900" dirty="0" err="1"/>
              <a:t>тогтоон</a:t>
            </a:r>
            <a:r>
              <a:rPr lang="en-US" sz="900" dirty="0"/>
              <a:t>, </a:t>
            </a:r>
            <a:r>
              <a:rPr lang="en-US" sz="900" dirty="0" err="1"/>
              <a:t>түүнд</a:t>
            </a:r>
            <a:r>
              <a:rPr lang="en-US" sz="900" dirty="0"/>
              <a:t> </a:t>
            </a:r>
            <a:r>
              <a:rPr lang="en-US" sz="900" dirty="0" err="1"/>
              <a:t>тулгуурлан</a:t>
            </a:r>
            <a:r>
              <a:rPr lang="en-US" sz="900" dirty="0"/>
              <a:t> </a:t>
            </a:r>
            <a:r>
              <a:rPr lang="en-US" sz="900" dirty="0" err="1"/>
              <a:t>улсыг</a:t>
            </a:r>
            <a:r>
              <a:rPr lang="en-US" sz="900" dirty="0"/>
              <a:t> </a:t>
            </a:r>
            <a:r>
              <a:rPr lang="en-US" sz="900" dirty="0" err="1"/>
              <a:t>эмхлэн</a:t>
            </a:r>
            <a:r>
              <a:rPr lang="en-US" sz="900" dirty="0"/>
              <a:t> </a:t>
            </a:r>
            <a:r>
              <a:rPr lang="en-US" sz="900" dirty="0" err="1"/>
              <a:t>байгуулсан</a:t>
            </a:r>
            <a:r>
              <a:rPr lang="en-US" sz="900" dirty="0"/>
              <a:t> </a:t>
            </a:r>
            <a:r>
              <a:rPr lang="en-US" sz="900" dirty="0" err="1"/>
              <a:t>хэмээн</a:t>
            </a:r>
            <a:r>
              <a:rPr lang="en-US" sz="900" dirty="0"/>
              <a:t> </a:t>
            </a:r>
            <a:r>
              <a:rPr lang="en-US" sz="900" dirty="0" err="1"/>
              <a:t>тайлбарлаж</a:t>
            </a:r>
            <a:r>
              <a:rPr lang="en-US" sz="900" dirty="0"/>
              <a:t> </a:t>
            </a:r>
            <a:r>
              <a:rPr lang="en-US" sz="900" dirty="0" err="1"/>
              <a:t>болно</a:t>
            </a:r>
            <a:r>
              <a:rPr lang="en-US" sz="900" dirty="0"/>
              <a:t>. </a:t>
            </a:r>
            <a:r>
              <a:rPr lang="en-US" sz="900" dirty="0" err="1"/>
              <a:t>Өөрөөр</a:t>
            </a:r>
            <a:r>
              <a:rPr lang="en-US" sz="900" dirty="0"/>
              <a:t> </a:t>
            </a:r>
            <a:r>
              <a:rPr lang="en-US" sz="900" dirty="0" err="1"/>
              <a:t>хэлбэл</a:t>
            </a:r>
            <a:r>
              <a:rPr lang="en-US" sz="900" dirty="0"/>
              <a:t>, “</a:t>
            </a:r>
            <a:r>
              <a:rPr lang="en-US" sz="900" dirty="0" err="1"/>
              <a:t>төрд</a:t>
            </a:r>
            <a:r>
              <a:rPr lang="en-US" sz="900" dirty="0"/>
              <a:t> </a:t>
            </a:r>
            <a:r>
              <a:rPr lang="en-US" sz="900" dirty="0" err="1"/>
              <a:t>ашигтай</a:t>
            </a:r>
            <a:r>
              <a:rPr lang="en-US" sz="900" dirty="0"/>
              <a:t> </a:t>
            </a:r>
            <a:r>
              <a:rPr lang="en-US" sz="900" dirty="0" err="1"/>
              <a:t>үр</a:t>
            </a:r>
            <a:r>
              <a:rPr lang="en-US" sz="900" dirty="0"/>
              <a:t> </a:t>
            </a:r>
            <a:r>
              <a:rPr lang="en-US" sz="900" dirty="0" err="1"/>
              <a:t>дүн</a:t>
            </a:r>
            <a:r>
              <a:rPr lang="en-US" sz="900" dirty="0"/>
              <a:t> </a:t>
            </a:r>
            <a:r>
              <a:rPr lang="en-US" sz="900" dirty="0" err="1"/>
              <a:t>гарсан</a:t>
            </a:r>
            <a:r>
              <a:rPr lang="en-US" sz="900" dirty="0"/>
              <a:t> </a:t>
            </a:r>
            <a:r>
              <a:rPr lang="en-US" sz="900" dirty="0" err="1"/>
              <a:t>бол</a:t>
            </a:r>
            <a:r>
              <a:rPr lang="en-US" sz="900" dirty="0"/>
              <a:t> </a:t>
            </a:r>
            <a:r>
              <a:rPr lang="en-US" sz="900" dirty="0" err="1"/>
              <a:t>арга</a:t>
            </a:r>
            <a:r>
              <a:rPr lang="en-US" sz="900" dirty="0"/>
              <a:t> </a:t>
            </a:r>
            <a:r>
              <a:rPr lang="en-US" sz="900" dirty="0" err="1"/>
              <a:t>нь</a:t>
            </a:r>
            <a:r>
              <a:rPr lang="en-US" sz="900" dirty="0"/>
              <a:t> </a:t>
            </a:r>
            <a:r>
              <a:rPr lang="en-US" sz="900" dirty="0" err="1"/>
              <a:t>хамаарахгүй</a:t>
            </a:r>
            <a:r>
              <a:rPr lang="en-US" sz="900" dirty="0"/>
              <a:t>” </a:t>
            </a:r>
            <a:r>
              <a:rPr lang="en-US" sz="900" dirty="0" err="1"/>
              <a:t>гэсэн</a:t>
            </a:r>
            <a:r>
              <a:rPr lang="en-US" sz="900" dirty="0"/>
              <a:t> </a:t>
            </a:r>
            <a:r>
              <a:rPr lang="en-US" sz="900" dirty="0" err="1"/>
              <a:t>прагматик</a:t>
            </a:r>
            <a:r>
              <a:rPr lang="en-US" sz="900" dirty="0"/>
              <a:t> </a:t>
            </a:r>
            <a:r>
              <a:rPr lang="en-US" sz="900" dirty="0" err="1"/>
              <a:t>хандлагыг</a:t>
            </a:r>
            <a:r>
              <a:rPr lang="en-US" sz="900" dirty="0"/>
              <a:t> </a:t>
            </a:r>
            <a:r>
              <a:rPr lang="en-US" sz="900" dirty="0" err="1"/>
              <a:t>няцааж</a:t>
            </a:r>
            <a:r>
              <a:rPr lang="en-US" sz="900" dirty="0"/>
              <a:t>, </a:t>
            </a:r>
            <a:r>
              <a:rPr lang="en-US" sz="900" dirty="0" err="1"/>
              <a:t>түр</a:t>
            </a:r>
            <a:r>
              <a:rPr lang="en-US" sz="900" dirty="0"/>
              <a:t> </a:t>
            </a:r>
            <a:r>
              <a:rPr lang="en-US" sz="900" dirty="0" err="1"/>
              <a:t>зуурын</a:t>
            </a:r>
            <a:r>
              <a:rPr lang="en-US" sz="900" dirty="0"/>
              <a:t> </a:t>
            </a:r>
            <a:r>
              <a:rPr lang="en-US" sz="900" dirty="0" err="1"/>
              <a:t>ашиг</a:t>
            </a:r>
            <a:r>
              <a:rPr lang="en-US" sz="900" dirty="0"/>
              <a:t> </a:t>
            </a:r>
            <a:r>
              <a:rPr lang="en-US" sz="900" dirty="0" err="1"/>
              <a:t>сонирхлоос</a:t>
            </a:r>
            <a:r>
              <a:rPr lang="en-US" sz="900" dirty="0"/>
              <a:t> </a:t>
            </a:r>
            <a:r>
              <a:rPr lang="en-US" sz="900" dirty="0" err="1"/>
              <a:t>үнэнч</a:t>
            </a:r>
            <a:r>
              <a:rPr lang="en-US" sz="900" dirty="0"/>
              <a:t> </a:t>
            </a:r>
            <a:r>
              <a:rPr lang="en-US" sz="900" dirty="0" err="1"/>
              <a:t>байдал</a:t>
            </a:r>
            <a:r>
              <a:rPr lang="en-US" sz="900" dirty="0"/>
              <a:t>, </a:t>
            </a:r>
            <a:r>
              <a:rPr lang="en-US" sz="900" dirty="0" err="1"/>
              <a:t>итгэлцэл</a:t>
            </a:r>
            <a:r>
              <a:rPr lang="en-US" sz="900" dirty="0"/>
              <a:t>, </a:t>
            </a:r>
            <a:r>
              <a:rPr lang="en-US" sz="900" dirty="0" err="1"/>
              <a:t>тогтсон</a:t>
            </a:r>
            <a:r>
              <a:rPr lang="en-US" sz="900" dirty="0"/>
              <a:t> </a:t>
            </a:r>
            <a:r>
              <a:rPr lang="en-US" sz="900" dirty="0" err="1"/>
              <a:t>журам</a:t>
            </a:r>
            <a:r>
              <a:rPr lang="en-US" sz="900" dirty="0"/>
              <a:t>, </a:t>
            </a:r>
            <a:r>
              <a:rPr lang="en-US" sz="900" dirty="0" err="1"/>
              <a:t>хариуцлагыг</a:t>
            </a:r>
            <a:r>
              <a:rPr lang="en-US" sz="900" dirty="0"/>
              <a:t> </a:t>
            </a:r>
            <a:r>
              <a:rPr lang="en-US" sz="900" dirty="0" err="1"/>
              <a:t>дээгүүр</a:t>
            </a:r>
            <a:r>
              <a:rPr lang="en-US" sz="900" dirty="0"/>
              <a:t> </a:t>
            </a:r>
            <a:r>
              <a:rPr lang="en-US" sz="900" dirty="0" err="1"/>
              <a:t>тавьсан</a:t>
            </a:r>
            <a:r>
              <a:rPr lang="en-US" sz="900" dirty="0"/>
              <a:t> </a:t>
            </a:r>
            <a:r>
              <a:rPr lang="en-US" sz="900" dirty="0" err="1"/>
              <a:t>байна</a:t>
            </a:r>
            <a:r>
              <a:rPr lang="en-US" sz="9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81F6F8-AC62-4BF9-8341-45DD4415492E}"/>
              </a:ext>
            </a:extLst>
          </p:cNvPr>
          <p:cNvSpPr txBox="1"/>
          <p:nvPr/>
        </p:nvSpPr>
        <p:spPr>
          <a:xfrm>
            <a:off x="7286920" y="57537"/>
            <a:ext cx="48053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Ёс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суртахуун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хууль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цаазыг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орлох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харин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түүний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суурь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нөхцөл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хэрэгжилтийн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дотоод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баталгаа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болдог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гэсэн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дүгнэлтэд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хүрч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болно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29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9429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11140589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2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ТАВАН СУМНЫ СУРГААЛ</a:t>
            </a:r>
            <a:r>
              <a:rPr lang="mn-MN" sz="32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ӨНӨӨДӨР</a:t>
            </a:r>
            <a:endParaRPr lang="en-US" sz="32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67176E-A06F-41EA-B68F-371AAE418A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26" y="826046"/>
            <a:ext cx="8491605" cy="59471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2238252-8D89-4CCF-B6C2-C085A0A3DF5B}"/>
              </a:ext>
            </a:extLst>
          </p:cNvPr>
          <p:cNvSpPr txBox="1"/>
          <p:nvPr/>
        </p:nvSpPr>
        <p:spPr>
          <a:xfrm>
            <a:off x="9483365" y="1240248"/>
            <a:ext cx="261122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АНУ-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Ерөнхийлөгч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Жорж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В.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Буш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2005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дүгээр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сарын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21-нд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Улаанбаатар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хотноо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үг</a:t>
            </a:r>
            <a:r>
              <a:rPr lang="mn-MN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хэлэхдээ т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аван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хөвүүндээ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өгч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эв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нэгдлийн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хүчийг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сургасан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монгол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эхийн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домгийг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эш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татан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уг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санааг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Монгол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Америкийн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харилцаа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болон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эрх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чөлөөт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улсуудын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хамтын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ажиллагаатай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холбон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тайлбарлаж</a:t>
            </a:r>
            <a:r>
              <a:rPr lang="mn-MN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байсан бил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ээ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mn-MN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mn-MN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mn-MN" sz="1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 бол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гоогийн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сургаалын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утга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орчин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цагийн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олон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улсын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дипломат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харилцааны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хэлэнд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дахин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тайлбарлагдан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хэрэглэгдсэний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тодорхой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жишээ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хэмээн</a:t>
            </a:r>
            <a:r>
              <a:rPr lang="en-US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үзэ</a:t>
            </a:r>
            <a:r>
              <a:rPr lang="mn-MN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 болохоор байна. </a:t>
            </a:r>
          </a:p>
          <a:p>
            <a:pPr algn="just"/>
            <a:endParaRPr lang="mn-MN" sz="1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mn-MN" sz="1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mn-MN" sz="1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</a:t>
            </a:r>
            <a:r>
              <a:rPr lang="en-US" sz="1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сурвалж</a:t>
            </a:r>
            <a:r>
              <a:rPr lang="en-US" sz="1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George W. Bush, “President Discusses Freedom and Democracy in Mongolia,” Ulaanbaatar, 21 November 2005.</a:t>
            </a:r>
            <a:r>
              <a:rPr lang="mn-MN" sz="1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751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7894164" y="235766"/>
            <a:ext cx="3916836" cy="2180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mn-MN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en-US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mn-MN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СУРТАХУУН БОЛ СУУРЬ</a:t>
            </a:r>
          </a:p>
          <a:p>
            <a:pPr algn="ctr">
              <a:lnSpc>
                <a:spcPct val="107000"/>
              </a:lnSpc>
            </a:pPr>
            <a:r>
              <a:rPr lang="mn-MN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Хүмүүжил төлөвшил, шийдвэр гаргалт, хамтын ажиллагааны суурь</a:t>
            </a:r>
            <a:endParaRPr lang="en-US" sz="24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1225441" y="6093774"/>
            <a:ext cx="2300626" cy="477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Хувь хүний амьдралд</a:t>
            </a: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sz="11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ЁС – ЁС СУРТАХУУН – ЁС ДҮРЭМ </a:t>
            </a:r>
            <a:endParaRPr lang="en-US" sz="1100" b="1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7818CE-93E5-4622-81ED-DC927C1211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2"/>
          <a:stretch/>
        </p:blipFill>
        <p:spPr>
          <a:xfrm>
            <a:off x="7672635" y="2855881"/>
            <a:ext cx="4472230" cy="32020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32E2B2-923E-41B8-ACE4-3DEBADA4D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849" y="54651"/>
            <a:ext cx="3383280" cy="60115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B7AA6F-19C4-4AA6-8BC0-F4A15EB525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4124" y="65001"/>
            <a:ext cx="3383280" cy="60115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25E94C-AB35-4C77-8BDA-5F690EA6D1BE}"/>
              </a:ext>
            </a:extLst>
          </p:cNvPr>
          <p:cNvSpPr txBox="1"/>
          <p:nvPr/>
        </p:nvSpPr>
        <p:spPr>
          <a:xfrm>
            <a:off x="4244124" y="6086739"/>
            <a:ext cx="3383280" cy="477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Улс орны шийдвэрт</a:t>
            </a:r>
          </a:p>
          <a:p>
            <a:pPr algn="ctr">
              <a:lnSpc>
                <a:spcPct val="107000"/>
              </a:lnSpc>
            </a:pPr>
            <a:r>
              <a:rPr lang="mn-MN" sz="11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ЁС – ДҮРЭМ ЖУРАМ – ХУУЛЬ ЦААЗ – ЁС ЗҮЙ</a:t>
            </a:r>
            <a:endParaRPr lang="en-US" sz="1100" b="1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44706D-2F78-4204-BF1C-8A1FC6F631A6}"/>
              </a:ext>
            </a:extLst>
          </p:cNvPr>
          <p:cNvSpPr txBox="1"/>
          <p:nvPr/>
        </p:nvSpPr>
        <p:spPr>
          <a:xfrm>
            <a:off x="7700915" y="6066540"/>
            <a:ext cx="4472229" cy="463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Олон улсын тавцанд</a:t>
            </a: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sz="11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ЁС – УЛАМЖЛАЛ – ГЭРЭЭ ХЭЛЦЭЛ – ХАМТЫН АЖИЛЛАГААНЫ ЗАРЧИМ</a:t>
            </a:r>
            <a:endParaRPr lang="en-US" sz="1400" b="1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790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6992179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mn-MN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УДАЛГААНЫ ДҮГНЭЛТ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3189369" y="1274586"/>
            <a:ext cx="4985303" cy="3997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удалгааны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нэгтгэсэн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үр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дүнд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монголчуудын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ёсны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тухай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сэтгэлгээг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7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ЁС–ТӨР–УЛС</a:t>
            </a:r>
            <a:r>
              <a:rPr lang="en-US" sz="17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гэсэн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харилцан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шүтэлцээт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тогтолцоогоор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тайлбарлах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боломжтой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гэж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үзэв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7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тогтолцоонд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хүний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үйлдэл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харилцаа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шийдвэрийг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зөв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буруугаар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хэмжих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үнэлэмжийн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сурвалж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бүхний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суурь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мөн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7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энэхүү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суртахууны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суурийг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хууль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байгуулал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дэг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журам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нийтийн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хариуцлага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хэрэгжүүлж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улсыг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урлах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институцчилсэн</a:t>
            </a:r>
            <a:r>
              <a:rPr lang="en-US" sz="17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ухаан</a:t>
            </a:r>
            <a:r>
              <a:rPr lang="en-US" sz="17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урлаг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юм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7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түмний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хамтын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оролцоогоор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үеийн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үед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байгуулдаг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нийгэм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оюуны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хамтын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бүтээл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буюу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үр</a:t>
            </a:r>
            <a:r>
              <a:rPr lang="en-US" sz="17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дүн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болно</a:t>
            </a:r>
            <a:r>
              <a:rPr lang="en-US" sz="1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7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A93FFC-AE04-4DDE-8AAD-1EBFB3D11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8050" y="3458864"/>
            <a:ext cx="1920240" cy="33711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EC48F3-80F6-4E7F-95EB-A4E4E3AE7A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4755" y="3458633"/>
            <a:ext cx="1920240" cy="33711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C6321C-64C1-438A-AC9A-5E5D6E910C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3276" y="49799"/>
            <a:ext cx="1920240" cy="33711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617C29-1E25-48FF-89F4-8D0BE4534F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205" y="57874"/>
            <a:ext cx="1920240" cy="33711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F7D0C7-FA50-4CFF-AB45-BD509B350A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314" y="1259032"/>
            <a:ext cx="2286000" cy="401324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DF1BAFF-C7C3-4EFF-B25C-847B3EA1E064}"/>
              </a:ext>
            </a:extLst>
          </p:cNvPr>
          <p:cNvSpPr txBox="1"/>
          <p:nvPr/>
        </p:nvSpPr>
        <p:spPr>
          <a:xfrm>
            <a:off x="859734" y="5410674"/>
            <a:ext cx="7314938" cy="990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Энэхүү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дүгнэлтийг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цааш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гүнзгийрүүлэх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сонирхолтой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баримт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зууны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түрэг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хэл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соёлын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томоохон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дурсгал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болох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Махмуд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Кашгарын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Dīwān</a:t>
            </a:r>
            <a:r>
              <a:rPr lang="en-US" sz="1100" i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Lughāt</a:t>
            </a:r>
            <a:r>
              <a:rPr lang="en-US" sz="1100" i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al-Turk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бүтээлд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тохиолдож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Тус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тольд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törü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хэмээх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үгийг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өвөг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дээдсээс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уламжилсан</a:t>
            </a:r>
            <a:r>
              <a:rPr lang="en-US" sz="1100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100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заншил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бичигдээгүй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хэм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хэмжээ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гэсэн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утгаар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тэмдэглэж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1100" i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İl </a:t>
            </a:r>
            <a:r>
              <a:rPr lang="en-US" sz="1100" i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kalır</a:t>
            </a:r>
            <a:r>
              <a:rPr lang="en-US" sz="1100" i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i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törü</a:t>
            </a:r>
            <a:r>
              <a:rPr lang="en-US" sz="1100" i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kalmas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буюу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u="sng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100" u="sng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u="sng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орон</a:t>
            </a:r>
            <a:r>
              <a:rPr lang="en-US" sz="1100" u="sng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u="sng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орхигдож</a:t>
            </a:r>
            <a:r>
              <a:rPr lang="en-US" sz="1100" u="sng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u="sng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болох</a:t>
            </a:r>
            <a:r>
              <a:rPr lang="en-US" sz="1100" u="sng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ч </a:t>
            </a:r>
            <a:r>
              <a:rPr lang="en-US" sz="1100" u="sng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100" u="sng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u="sng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журам</a:t>
            </a:r>
            <a:r>
              <a:rPr lang="en-US" sz="1100" u="sng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u="sng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орхигдох</a:t>
            </a:r>
            <a:r>
              <a:rPr lang="en-US" sz="1100" u="sng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u="sng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ёсгүй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гэсэн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санаагаар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тайлбарлажээ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Эндэх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törü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авианы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хэлбэрээр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монгол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хэлний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хэмээх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үгтэй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ойр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боловч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утгын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хувьд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1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тогтсон</a:t>
            </a:r>
            <a:r>
              <a:rPr lang="en-US" sz="11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журам</a:t>
            </a:r>
            <a:r>
              <a:rPr lang="en-US" sz="11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уламжлалт</a:t>
            </a:r>
            <a:r>
              <a:rPr lang="en-US" sz="11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хэм</a:t>
            </a:r>
            <a:r>
              <a:rPr lang="en-US" sz="11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хэмжээ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гэсэн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ойлголтыг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илэрхийлж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1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05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288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6992179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mn-MN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 БОЛ ЭХЛЭЛ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1110697" y="1612064"/>
            <a:ext cx="10700303" cy="491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Энэхүү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авиа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утгын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огтлолцол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хоёр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шууд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гаралтай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батлах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хангалттай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нотолгоо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биш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түрэг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хэлний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харилцаа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törü</a:t>
            </a: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18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утгын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хувьсал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хэмжээ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хэрхэн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институцийн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ойлголт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өргөжсөнийг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шинжлэл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ойлголтын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харьцуулсан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судлалын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аргаар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шинжлэх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томоохон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асуултыг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дэвшүүлж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Өөрөөр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хэлбэл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авианы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хувьд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агуулгын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хувьд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зааж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эртний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бидний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дэвшүүлсэн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суурь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улсыг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урлах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ухаан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хамтын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гэсэн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загварыг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Евразийн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оюуны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өвийн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өргөн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хүрээнд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дахин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шалгах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боломж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нээ</a:t>
            </a:r>
            <a:r>
              <a:rPr lang="mn-M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Иймээс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бидний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төгсөж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байгаа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хөтөлбөрийн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эхлэлийг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тавьж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гурван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тусад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тайлбарлаад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зогсохгүй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тэдгээрийг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соёлын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үйл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явцын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суурь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бүтээх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арга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үр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дүн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шинээр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уншихыг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санал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төрийг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зөв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чиглүүлж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ёсыг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нийтийн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зохион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байгуулалт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болгон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хэрэгжүүлж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хоёрын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нэгдлээс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хэмээх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хамтын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бүтээл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урлан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бий</a:t>
            </a:r>
            <a:r>
              <a:rPr lang="en-US" sz="1800" b="1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болдог</a:t>
            </a:r>
            <a:r>
              <a:rPr lang="en-US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эцсийн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хариулт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Евразийн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оюуны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хүрээнд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шинээр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судлах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дараагийн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томоохон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ажлын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эхлэл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юм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35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00100" y="103626"/>
            <a:ext cx="8132694" cy="981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МОНГОЛЫН ЁС СУРТАХУУНЫ ОЮУНЫ ӨВИЙГ СУДЛАХ АСУУДАЛД: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 УРЛАХ УЛАМЖЛАЛ</a:t>
            </a:r>
            <a:endParaRPr lang="en-US" sz="36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5293014B-00E8-48E3-92E7-1ABD2C7983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224602"/>
              </p:ext>
            </p:extLst>
          </p:nvPr>
        </p:nvGraphicFramePr>
        <p:xfrm>
          <a:off x="1009650" y="1365948"/>
          <a:ext cx="10927246" cy="4979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498">
                  <a:extLst>
                    <a:ext uri="{9D8B030D-6E8A-4147-A177-3AD203B41FA5}">
                      <a16:colId xmlns:a16="http://schemas.microsoft.com/office/drawing/2014/main" val="3709537938"/>
                    </a:ext>
                  </a:extLst>
                </a:gridCol>
                <a:gridCol w="8368748">
                  <a:extLst>
                    <a:ext uri="{9D8B030D-6E8A-4147-A177-3AD203B41FA5}">
                      <a16:colId xmlns:a16="http://schemas.microsoft.com/office/drawing/2014/main" val="10747879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“ТӨР ЖОЛООДОХ”</a:t>
                      </a:r>
                      <a:endParaRPr lang="mn-MN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800" b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лс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хөгжлийн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чигийг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тодорхойлж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нийтийн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үйл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хэргийг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алсын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зорилгод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хөтлөхийг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хэлнэ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үйлд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алсын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хараа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зөв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сонголт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эрсдэлийг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урьдчилан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таних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чадвар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шаардагдана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mn-MN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826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“ТӨР БАРИХ” </a:t>
                      </a:r>
                      <a:endParaRPr lang="mn-MN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8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ууль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дэг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журам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төр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залгамж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чанарыг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сахиж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тогтвортой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байдлыг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хангахыг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илэрхийлнэ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mn-MN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0" lv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9673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“ТӨР ТҮШИХ”</a:t>
                      </a:r>
                      <a:endParaRPr lang="mn-MN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800" b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өр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үйл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хэргийг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мэдлэг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чадвар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үнэнч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зүтгэлээр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дэмжих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утгатай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хэллэгт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албан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тушаалаас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илүү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үүрэг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хариуцлагын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агуулга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давамгайлна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mn-MN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0" lv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0646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“ТӨРД ЗҮТГЭХ”</a:t>
                      </a:r>
                      <a:endParaRPr lang="mn-MN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8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увийн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ашиг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сонирхлыг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нийтийн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эрх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ашгаар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хязгаарлаж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төлөө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үнэнчээр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ажиллахыг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хэлнэ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ажил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эрхлэх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төдий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бус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ёс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суртахууны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хариуцлага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юм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mn-MN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0" lv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7631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“ТӨРИЙН ХҮН БОЛОХ”</a:t>
                      </a:r>
                      <a:endParaRPr lang="mn-MN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ээрх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үүргүүдийг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мэдлэг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чанар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шийдвэр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үйлдлээрээ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хэрэгжүүлэхийг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илэрхийлнэ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Төр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хүн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төр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төлөөлөхөөс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гадна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төр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ёс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биеэрээ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үзүүлдэг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475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281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6992179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 ХЯЗГААР</a:t>
            </a:r>
            <a:endParaRPr lang="en-US" sz="40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988147" y="1366965"/>
            <a:ext cx="10700303" cy="4819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 ажлыг бид дараах хязгаарт хийсэн: </a:t>
            </a:r>
            <a:endParaRPr lang="en-US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mn-MN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mn-M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Орчин цагт идэвхтэй хэрэглэгдэж байгаа 7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толь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бичгийн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үгийн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санг</a:t>
            </a:r>
            <a:r>
              <a:rPr lang="mn-M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суурилсан. </a:t>
            </a:r>
          </a:p>
          <a:p>
            <a:pPr marL="800100" lvl="1" indent="-342900" algn="just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mn-MN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Суурь болгож авах хэрэглэгэхүүнийг өргөтгөх боломж бий.</a:t>
            </a:r>
            <a:endParaRPr lang="en-US" i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mn-MN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Монголын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нууц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товчоо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Ц.Дамдинсүрэнгийн орчин цагийн монгол хэл рүү буулгасан хувилбарт суурилсан. </a:t>
            </a:r>
          </a:p>
          <a:p>
            <a:pPr marL="800100" lvl="1" indent="-342900" algn="just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mn-MN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өр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хэвлэл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хөрвүүлгийн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үгийн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хэрэглээг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харьцуулах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боломж бас бий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i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mn-MN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mn-MN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өр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гэсэн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үгийн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язгуур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утгыг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түрэг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хэлний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өргөн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хүрээнд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судлах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шаардлагатай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mn-MN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mn-M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идний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дэвшүүлсэн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тайлбар</a:t>
            </a:r>
            <a:r>
              <a:rPr lang="mn-M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зөвхөн “Монголын нууц товчоо”-д суурилсан. </a:t>
            </a:r>
          </a:p>
          <a:p>
            <a:pPr marL="800100" lvl="1" indent="-342900" algn="just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mn-MN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усад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түүхэн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сурвалжаар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шалгах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боломж бий</a:t>
            </a:r>
            <a:r>
              <a:rPr lang="en-US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i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mn-MN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суртахууны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өвийн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олборлолт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арга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зүйн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шат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бүрийг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хэмжих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шалгууртай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болгох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шаардлагатай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n-M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00100" lvl="1" indent="-342900" algn="just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mn-MN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 бол эхлэл юм.</a:t>
            </a:r>
            <a:endParaRPr lang="en-US" i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475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6992179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mn-MN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АНАЛ, УРИЛГА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1110698" y="1612064"/>
            <a:ext cx="10248602" cy="3930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зөвхөн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хаадын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намтар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хууль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цааз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байлдан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дагууллын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түүхээр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хязгаарлан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ойлгож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болохгүй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Түүний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цаана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хэрхэн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ойлгож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ямар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үүрэг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оноож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ямар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хэмжүүрээр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үнэлж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ирсэн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сэтгэлгээний</a:t>
            </a:r>
            <a:r>
              <a:rPr lang="en-US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оршино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Бидний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дүн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дараах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холбоог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дэвшүүлж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Улс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үе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дамжин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бүтээн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төлөвшүүлэх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хамтын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үнэт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mn-MN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бүтээл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mn-MN" dirty="0">
              <a:solidFill>
                <a:srgbClr val="F0D06A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Төр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улсыг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бүтээн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төлөвшүүлэх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байгуулал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хууль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дэг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удирдлагын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ухааны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нэгдэл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mn-MN" dirty="0">
              <a:solidFill>
                <a:srgbClr val="F0D06A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Ёс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төрийн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шийдвэр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хүний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үйлдлийн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зөв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бурууг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хэмжих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хэм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хэмжээ</a:t>
            </a:r>
            <a:r>
              <a:rPr lang="en-US" dirty="0">
                <a:solidFill>
                  <a:srgbClr val="F0D06A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ёсноос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салбал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мэдлийн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хэрэгсэл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хувирна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бодит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үйл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ажиллагаанаас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салбал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хэрэгжих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нөхцөлгүй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сургаал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үлдэнэ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иргэдийн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оролцоогүйгээр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хамтын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чадахгүй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77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9698288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mn-MN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 </a:t>
            </a:r>
            <a:r>
              <a:rPr lang="mn-MN" sz="4000" b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ХАМТДАА УРЛАДАГ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1110697" y="1612064"/>
            <a:ext cx="10700303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шударга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шийдвэрээр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Эрдэмтэн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баталгаатай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мэдлэгээр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Багш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зөв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хүмүүжлээр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Иргэн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хариуцлагатай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хөдөлмөрөөр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Хүүхэд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орноо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танин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мэдэж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ирээдүйгээ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хүсэлээр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mn-M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Иймээс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бүхнийг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урлах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түүхэн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үндэс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хэлний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хөгжил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бодлогод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боломжийг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хамтран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судлахыг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урьж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оюуны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өвийг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хадгалах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төдий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шинжлэх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ухааны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аргаар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нээж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шалгаж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хэрэглээнд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нэвтрүүлье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mn-MN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mn-MN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Өвийг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мэдлэг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болгоё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mn-MN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Мэдлэгийг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хариуцлага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болгоё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Хариуцлагыг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чанар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болгоё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чанарыг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хөгжил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болгоё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2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2931001" y="4572081"/>
            <a:ext cx="6958647" cy="863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Анхаарал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хандуулсан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бүхэнд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баярлалаа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Эрдэм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номын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үйлс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дэлгэрэх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болтугай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lag-card-au">
            <a:extLst>
              <a:ext uri="{FF2B5EF4-FFF2-40B4-BE49-F238E27FC236}">
                <a16:creationId xmlns:a16="http://schemas.microsoft.com/office/drawing/2014/main" id="{C33D8FB0-ECEC-44A2-9CF7-8D489D73A311}"/>
              </a:ext>
            </a:extLst>
          </p:cNvPr>
          <p:cNvSpPr>
            <a:spLocks noGrp="1"/>
          </p:cNvSpPr>
          <p:nvPr/>
        </p:nvSpPr>
        <p:spPr>
          <a:xfrm>
            <a:off x="16097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DE29EF0-2A87-4938-821E-E48F19715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638300" y="171450"/>
            <a:ext cx="533400" cy="342900"/>
          </a:xfrm>
          <a:prstGeom prst="rect">
            <a:avLst/>
          </a:prstGeom>
        </p:spPr>
      </p:pic>
      <p:sp>
        <p:nvSpPr>
          <p:cNvPr id="13" name="flag-card-at">
            <a:extLst>
              <a:ext uri="{FF2B5EF4-FFF2-40B4-BE49-F238E27FC236}">
                <a16:creationId xmlns:a16="http://schemas.microsoft.com/office/drawing/2014/main" id="{D9E733D8-8787-4442-A217-2676B2ADCFDA}"/>
              </a:ext>
            </a:extLst>
          </p:cNvPr>
          <p:cNvSpPr>
            <a:spLocks noGrp="1"/>
          </p:cNvSpPr>
          <p:nvPr/>
        </p:nvSpPr>
        <p:spPr>
          <a:xfrm>
            <a:off x="23145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5433B58-3879-4F54-B262-3FA8CF01C3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2343150" y="171450"/>
            <a:ext cx="533400" cy="342900"/>
          </a:xfrm>
          <a:prstGeom prst="rect">
            <a:avLst/>
          </a:prstGeom>
        </p:spPr>
      </p:pic>
      <p:sp>
        <p:nvSpPr>
          <p:cNvPr id="15" name="flag-card-be">
            <a:extLst>
              <a:ext uri="{FF2B5EF4-FFF2-40B4-BE49-F238E27FC236}">
                <a16:creationId xmlns:a16="http://schemas.microsoft.com/office/drawing/2014/main" id="{9255A02D-7038-40F0-8E2E-18BD62D0EFB0}"/>
              </a:ext>
            </a:extLst>
          </p:cNvPr>
          <p:cNvSpPr>
            <a:spLocks noGrp="1"/>
          </p:cNvSpPr>
          <p:nvPr/>
        </p:nvSpPr>
        <p:spPr>
          <a:xfrm>
            <a:off x="30194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367E7B6-705E-413A-A2F9-186D15D498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>
            <a:off x="3048000" y="171450"/>
            <a:ext cx="533400" cy="342900"/>
          </a:xfrm>
          <a:prstGeom prst="rect">
            <a:avLst/>
          </a:prstGeom>
        </p:spPr>
      </p:pic>
      <p:sp>
        <p:nvSpPr>
          <p:cNvPr id="17" name="flag-card-cn">
            <a:extLst>
              <a:ext uri="{FF2B5EF4-FFF2-40B4-BE49-F238E27FC236}">
                <a16:creationId xmlns:a16="http://schemas.microsoft.com/office/drawing/2014/main" id="{2ACA64BA-8129-48A2-90B8-99BD02678EB7}"/>
              </a:ext>
            </a:extLst>
          </p:cNvPr>
          <p:cNvSpPr>
            <a:spLocks noGrp="1"/>
          </p:cNvSpPr>
          <p:nvPr/>
        </p:nvSpPr>
        <p:spPr>
          <a:xfrm>
            <a:off x="37242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4C6BEC6-7ABB-493D-8D14-5A3C9FCB1F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3752850" y="171450"/>
            <a:ext cx="533400" cy="342900"/>
          </a:xfrm>
          <a:prstGeom prst="rect">
            <a:avLst/>
          </a:prstGeom>
        </p:spPr>
      </p:pic>
      <p:sp>
        <p:nvSpPr>
          <p:cNvPr id="19" name="flag-card-cz">
            <a:extLst>
              <a:ext uri="{FF2B5EF4-FFF2-40B4-BE49-F238E27FC236}">
                <a16:creationId xmlns:a16="http://schemas.microsoft.com/office/drawing/2014/main" id="{CE9F1AA0-828C-4361-8357-A76FDDE807CE}"/>
              </a:ext>
            </a:extLst>
          </p:cNvPr>
          <p:cNvSpPr>
            <a:spLocks noGrp="1"/>
          </p:cNvSpPr>
          <p:nvPr/>
        </p:nvSpPr>
        <p:spPr>
          <a:xfrm>
            <a:off x="44291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2228292-B2B5-4EE0-844F-41D2F6BF8E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>
          <a:xfrm>
            <a:off x="4457700" y="171450"/>
            <a:ext cx="533400" cy="342900"/>
          </a:xfrm>
          <a:prstGeom prst="rect">
            <a:avLst/>
          </a:prstGeom>
        </p:spPr>
      </p:pic>
      <p:sp>
        <p:nvSpPr>
          <p:cNvPr id="21" name="flag-card-cd">
            <a:extLst>
              <a:ext uri="{FF2B5EF4-FFF2-40B4-BE49-F238E27FC236}">
                <a16:creationId xmlns:a16="http://schemas.microsoft.com/office/drawing/2014/main" id="{D57C2F2C-072B-4893-B708-A1E47565E2CE}"/>
              </a:ext>
            </a:extLst>
          </p:cNvPr>
          <p:cNvSpPr>
            <a:spLocks noGrp="1"/>
          </p:cNvSpPr>
          <p:nvPr/>
        </p:nvSpPr>
        <p:spPr>
          <a:xfrm>
            <a:off x="51339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52534AC6-EF4A-4994-9B51-CFDAF398FA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5162550" y="171450"/>
            <a:ext cx="533400" cy="342900"/>
          </a:xfrm>
          <a:prstGeom prst="rect">
            <a:avLst/>
          </a:prstGeom>
        </p:spPr>
      </p:pic>
      <p:sp>
        <p:nvSpPr>
          <p:cNvPr id="23" name="flag-card-ee">
            <a:extLst>
              <a:ext uri="{FF2B5EF4-FFF2-40B4-BE49-F238E27FC236}">
                <a16:creationId xmlns:a16="http://schemas.microsoft.com/office/drawing/2014/main" id="{DD66D2B2-88C6-4AC5-853A-DF582C6DBFB8}"/>
              </a:ext>
            </a:extLst>
          </p:cNvPr>
          <p:cNvSpPr>
            <a:spLocks noGrp="1"/>
          </p:cNvSpPr>
          <p:nvPr/>
        </p:nvSpPr>
        <p:spPr>
          <a:xfrm>
            <a:off x="58388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2E18B05-1A28-4FA3-8AAB-F6B5A18CAA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>
          <a:xfrm>
            <a:off x="5867400" y="171450"/>
            <a:ext cx="533400" cy="342900"/>
          </a:xfrm>
          <a:prstGeom prst="rect">
            <a:avLst/>
          </a:prstGeom>
        </p:spPr>
      </p:pic>
      <p:sp>
        <p:nvSpPr>
          <p:cNvPr id="25" name="flag-card-fi">
            <a:extLst>
              <a:ext uri="{FF2B5EF4-FFF2-40B4-BE49-F238E27FC236}">
                <a16:creationId xmlns:a16="http://schemas.microsoft.com/office/drawing/2014/main" id="{50477213-B157-492D-B21B-AA6D10D951EA}"/>
              </a:ext>
            </a:extLst>
          </p:cNvPr>
          <p:cNvSpPr>
            <a:spLocks noGrp="1"/>
          </p:cNvSpPr>
          <p:nvPr/>
        </p:nvSpPr>
        <p:spPr>
          <a:xfrm>
            <a:off x="65436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390AD01E-0D3B-494B-ABF3-721DD6EF51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6572250" y="171450"/>
            <a:ext cx="533400" cy="342900"/>
          </a:xfrm>
          <a:prstGeom prst="rect">
            <a:avLst/>
          </a:prstGeom>
        </p:spPr>
      </p:pic>
      <p:sp>
        <p:nvSpPr>
          <p:cNvPr id="27" name="flag-card-fr">
            <a:extLst>
              <a:ext uri="{FF2B5EF4-FFF2-40B4-BE49-F238E27FC236}">
                <a16:creationId xmlns:a16="http://schemas.microsoft.com/office/drawing/2014/main" id="{7223CF12-17BE-4FC3-B2F3-DC9AF9BA84E4}"/>
              </a:ext>
            </a:extLst>
          </p:cNvPr>
          <p:cNvSpPr>
            <a:spLocks noGrp="1"/>
          </p:cNvSpPr>
          <p:nvPr/>
        </p:nvSpPr>
        <p:spPr>
          <a:xfrm>
            <a:off x="72485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C36C64B7-3544-4CC5-B51A-F0C55CF17F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>
          <a:xfrm>
            <a:off x="7277100" y="171450"/>
            <a:ext cx="533400" cy="342900"/>
          </a:xfrm>
          <a:prstGeom prst="rect">
            <a:avLst/>
          </a:prstGeom>
        </p:spPr>
      </p:pic>
      <p:sp>
        <p:nvSpPr>
          <p:cNvPr id="29" name="flag-card-de">
            <a:extLst>
              <a:ext uri="{FF2B5EF4-FFF2-40B4-BE49-F238E27FC236}">
                <a16:creationId xmlns:a16="http://schemas.microsoft.com/office/drawing/2014/main" id="{7F166B4B-F8FE-41EA-979E-101ADAC2F395}"/>
              </a:ext>
            </a:extLst>
          </p:cNvPr>
          <p:cNvSpPr>
            <a:spLocks noGrp="1"/>
          </p:cNvSpPr>
          <p:nvPr/>
        </p:nvSpPr>
        <p:spPr>
          <a:xfrm>
            <a:off x="79533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A089C89E-B85B-4EB2-A525-933A9143F2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7981950" y="171450"/>
            <a:ext cx="533400" cy="342900"/>
          </a:xfrm>
          <a:prstGeom prst="rect">
            <a:avLst/>
          </a:prstGeom>
        </p:spPr>
      </p:pic>
      <p:sp>
        <p:nvSpPr>
          <p:cNvPr id="31" name="flag-card-hu">
            <a:extLst>
              <a:ext uri="{FF2B5EF4-FFF2-40B4-BE49-F238E27FC236}">
                <a16:creationId xmlns:a16="http://schemas.microsoft.com/office/drawing/2014/main" id="{B0E6E486-8421-48C9-8BBA-B7BBC246B536}"/>
              </a:ext>
            </a:extLst>
          </p:cNvPr>
          <p:cNvSpPr>
            <a:spLocks noGrp="1"/>
          </p:cNvSpPr>
          <p:nvPr/>
        </p:nvSpPr>
        <p:spPr>
          <a:xfrm>
            <a:off x="86582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B73B4F8-DC52-4169-8AB0-246212DDDD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>
          <a:xfrm>
            <a:off x="8686800" y="171450"/>
            <a:ext cx="533400" cy="342900"/>
          </a:xfrm>
          <a:prstGeom prst="rect">
            <a:avLst/>
          </a:prstGeom>
        </p:spPr>
      </p:pic>
      <p:sp>
        <p:nvSpPr>
          <p:cNvPr id="33" name="flag-card-in">
            <a:extLst>
              <a:ext uri="{FF2B5EF4-FFF2-40B4-BE49-F238E27FC236}">
                <a16:creationId xmlns:a16="http://schemas.microsoft.com/office/drawing/2014/main" id="{07A2A3A3-ECF1-433D-A100-48D8B179D64C}"/>
              </a:ext>
            </a:extLst>
          </p:cNvPr>
          <p:cNvSpPr>
            <a:spLocks noGrp="1"/>
          </p:cNvSpPr>
          <p:nvPr/>
        </p:nvSpPr>
        <p:spPr>
          <a:xfrm>
            <a:off x="93630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1DBC9F29-BE2D-4906-9E33-D539E75A4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9391650" y="171450"/>
            <a:ext cx="533400" cy="342900"/>
          </a:xfrm>
          <a:prstGeom prst="rect">
            <a:avLst/>
          </a:prstGeom>
        </p:spPr>
      </p:pic>
      <p:sp>
        <p:nvSpPr>
          <p:cNvPr id="35" name="flag-card-il">
            <a:extLst>
              <a:ext uri="{FF2B5EF4-FFF2-40B4-BE49-F238E27FC236}">
                <a16:creationId xmlns:a16="http://schemas.microsoft.com/office/drawing/2014/main" id="{5B374A27-AF4F-4695-91FA-C36285506269}"/>
              </a:ext>
            </a:extLst>
          </p:cNvPr>
          <p:cNvSpPr>
            <a:spLocks noGrp="1"/>
          </p:cNvSpPr>
          <p:nvPr/>
        </p:nvSpPr>
        <p:spPr>
          <a:xfrm>
            <a:off x="1006792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8B7FAFDA-AABD-42E1-A06F-DA85FB2B25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>
          <a:xfrm>
            <a:off x="10096500" y="171450"/>
            <a:ext cx="533400" cy="342900"/>
          </a:xfrm>
          <a:prstGeom prst="rect">
            <a:avLst/>
          </a:prstGeom>
        </p:spPr>
      </p:pic>
      <p:sp>
        <p:nvSpPr>
          <p:cNvPr id="37" name="flag-card-it">
            <a:extLst>
              <a:ext uri="{FF2B5EF4-FFF2-40B4-BE49-F238E27FC236}">
                <a16:creationId xmlns:a16="http://schemas.microsoft.com/office/drawing/2014/main" id="{A8DE0816-ECA5-4C22-BEC5-8B36BB852B41}"/>
              </a:ext>
            </a:extLst>
          </p:cNvPr>
          <p:cNvSpPr>
            <a:spLocks noGrp="1"/>
          </p:cNvSpPr>
          <p:nvPr/>
        </p:nvSpPr>
        <p:spPr>
          <a:xfrm>
            <a:off x="10772775" y="1428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928103-5315-469A-AF6F-162C1D0BE9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10801350" y="171450"/>
            <a:ext cx="533400" cy="342900"/>
          </a:xfrm>
          <a:prstGeom prst="rect">
            <a:avLst/>
          </a:prstGeom>
        </p:spPr>
      </p:pic>
      <p:sp>
        <p:nvSpPr>
          <p:cNvPr id="39" name="flag-card-jp">
            <a:extLst>
              <a:ext uri="{FF2B5EF4-FFF2-40B4-BE49-F238E27FC236}">
                <a16:creationId xmlns:a16="http://schemas.microsoft.com/office/drawing/2014/main" id="{B7AA7594-B56F-44A1-944D-9911C44A590E}"/>
              </a:ext>
            </a:extLst>
          </p:cNvPr>
          <p:cNvSpPr>
            <a:spLocks noGrp="1"/>
          </p:cNvSpPr>
          <p:nvPr/>
        </p:nvSpPr>
        <p:spPr>
          <a:xfrm>
            <a:off x="19621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C6E8D661-54E2-4007-8C5A-07BA07DC87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>
          <a:xfrm>
            <a:off x="1990725" y="666750"/>
            <a:ext cx="533400" cy="342900"/>
          </a:xfrm>
          <a:prstGeom prst="rect">
            <a:avLst/>
          </a:prstGeom>
        </p:spPr>
      </p:pic>
      <p:sp>
        <p:nvSpPr>
          <p:cNvPr id="41" name="flag-card-kz">
            <a:extLst>
              <a:ext uri="{FF2B5EF4-FFF2-40B4-BE49-F238E27FC236}">
                <a16:creationId xmlns:a16="http://schemas.microsoft.com/office/drawing/2014/main" id="{CA7DE015-12B6-4E5F-998A-311D0CDF7CDD}"/>
              </a:ext>
            </a:extLst>
          </p:cNvPr>
          <p:cNvSpPr>
            <a:spLocks noGrp="1"/>
          </p:cNvSpPr>
          <p:nvPr/>
        </p:nvSpPr>
        <p:spPr>
          <a:xfrm>
            <a:off x="26670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89E89F46-4E4D-4622-A7EB-AA5898D201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2695575" y="666750"/>
            <a:ext cx="533400" cy="342900"/>
          </a:xfrm>
          <a:prstGeom prst="rect">
            <a:avLst/>
          </a:prstGeom>
        </p:spPr>
      </p:pic>
      <p:sp>
        <p:nvSpPr>
          <p:cNvPr id="43" name="flag-card-mn">
            <a:extLst>
              <a:ext uri="{FF2B5EF4-FFF2-40B4-BE49-F238E27FC236}">
                <a16:creationId xmlns:a16="http://schemas.microsoft.com/office/drawing/2014/main" id="{C21A13B1-882E-447F-9CBE-2A226BFAB9D5}"/>
              </a:ext>
            </a:extLst>
          </p:cNvPr>
          <p:cNvSpPr>
            <a:spLocks noGrp="1"/>
          </p:cNvSpPr>
          <p:nvPr/>
        </p:nvSpPr>
        <p:spPr>
          <a:xfrm>
            <a:off x="33718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836EFD9D-0300-4175-811D-7776F48BA2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>
          <a:xfrm>
            <a:off x="3400425" y="666750"/>
            <a:ext cx="533400" cy="342900"/>
          </a:xfrm>
          <a:prstGeom prst="rect">
            <a:avLst/>
          </a:prstGeom>
        </p:spPr>
      </p:pic>
      <p:sp>
        <p:nvSpPr>
          <p:cNvPr id="45" name="flag-card-np">
            <a:extLst>
              <a:ext uri="{FF2B5EF4-FFF2-40B4-BE49-F238E27FC236}">
                <a16:creationId xmlns:a16="http://schemas.microsoft.com/office/drawing/2014/main" id="{65C6B9C7-73FE-4485-9C5F-A4791DBFAFA6}"/>
              </a:ext>
            </a:extLst>
          </p:cNvPr>
          <p:cNvSpPr>
            <a:spLocks noGrp="1"/>
          </p:cNvSpPr>
          <p:nvPr/>
        </p:nvSpPr>
        <p:spPr>
          <a:xfrm>
            <a:off x="40767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4FC63D0F-F97A-4F97-A822-C5711B63D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>
          <a:xfrm>
            <a:off x="4105275" y="666750"/>
            <a:ext cx="533400" cy="342900"/>
          </a:xfrm>
          <a:prstGeom prst="rect">
            <a:avLst/>
          </a:prstGeom>
        </p:spPr>
      </p:pic>
      <p:sp>
        <p:nvSpPr>
          <p:cNvPr id="47" name="flag-card-pl">
            <a:extLst>
              <a:ext uri="{FF2B5EF4-FFF2-40B4-BE49-F238E27FC236}">
                <a16:creationId xmlns:a16="http://schemas.microsoft.com/office/drawing/2014/main" id="{4D4F0CB6-66E5-46AA-954B-DCF9A35E4A8B}"/>
              </a:ext>
            </a:extLst>
          </p:cNvPr>
          <p:cNvSpPr>
            <a:spLocks noGrp="1"/>
          </p:cNvSpPr>
          <p:nvPr/>
        </p:nvSpPr>
        <p:spPr>
          <a:xfrm>
            <a:off x="47815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75CEDE5E-F5B6-442A-9CCF-01154E1E1E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>
          <a:xfrm>
            <a:off x="4810125" y="666750"/>
            <a:ext cx="533400" cy="342900"/>
          </a:xfrm>
          <a:prstGeom prst="rect">
            <a:avLst/>
          </a:prstGeom>
        </p:spPr>
      </p:pic>
      <p:sp>
        <p:nvSpPr>
          <p:cNvPr id="49" name="flag-card-ru">
            <a:extLst>
              <a:ext uri="{FF2B5EF4-FFF2-40B4-BE49-F238E27FC236}">
                <a16:creationId xmlns:a16="http://schemas.microsoft.com/office/drawing/2014/main" id="{5F928883-2D1A-41DE-84A3-43FDBB221DD8}"/>
              </a:ext>
            </a:extLst>
          </p:cNvPr>
          <p:cNvSpPr>
            <a:spLocks noGrp="1"/>
          </p:cNvSpPr>
          <p:nvPr/>
        </p:nvSpPr>
        <p:spPr>
          <a:xfrm>
            <a:off x="54864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50" name="Graphic 49">
            <a:extLst>
              <a:ext uri="{FF2B5EF4-FFF2-40B4-BE49-F238E27FC236}">
                <a16:creationId xmlns:a16="http://schemas.microsoft.com/office/drawing/2014/main" id="{459D824D-C97A-406D-B37E-EC1AA414FE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>
          <a:xfrm>
            <a:off x="5514975" y="666750"/>
            <a:ext cx="533400" cy="342900"/>
          </a:xfrm>
          <a:prstGeom prst="rect">
            <a:avLst/>
          </a:prstGeom>
        </p:spPr>
      </p:pic>
      <p:sp>
        <p:nvSpPr>
          <p:cNvPr id="51" name="flag-card-kr">
            <a:extLst>
              <a:ext uri="{FF2B5EF4-FFF2-40B4-BE49-F238E27FC236}">
                <a16:creationId xmlns:a16="http://schemas.microsoft.com/office/drawing/2014/main" id="{ABB38B7C-7FE2-489F-BA66-B6E88CB6DF08}"/>
              </a:ext>
            </a:extLst>
          </p:cNvPr>
          <p:cNvSpPr>
            <a:spLocks noGrp="1"/>
          </p:cNvSpPr>
          <p:nvPr/>
        </p:nvSpPr>
        <p:spPr>
          <a:xfrm>
            <a:off x="61912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FAEC33B6-6834-46B2-934A-A265263545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/>
        </p:blipFill>
        <p:spPr>
          <a:xfrm>
            <a:off x="6219825" y="666750"/>
            <a:ext cx="533400" cy="342900"/>
          </a:xfrm>
          <a:prstGeom prst="rect">
            <a:avLst/>
          </a:prstGeom>
        </p:spPr>
      </p:pic>
      <p:sp>
        <p:nvSpPr>
          <p:cNvPr id="53" name="flag-card-es">
            <a:extLst>
              <a:ext uri="{FF2B5EF4-FFF2-40B4-BE49-F238E27FC236}">
                <a16:creationId xmlns:a16="http://schemas.microsoft.com/office/drawing/2014/main" id="{1412DD20-3999-4549-A26C-3776E72BCD9A}"/>
              </a:ext>
            </a:extLst>
          </p:cNvPr>
          <p:cNvSpPr>
            <a:spLocks noGrp="1"/>
          </p:cNvSpPr>
          <p:nvPr/>
        </p:nvSpPr>
        <p:spPr>
          <a:xfrm>
            <a:off x="68961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B4B4DA8E-B54A-4B85-BBFC-C8002B7FF0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>
          <a:xfrm>
            <a:off x="6924675" y="666750"/>
            <a:ext cx="533400" cy="342900"/>
          </a:xfrm>
          <a:prstGeom prst="rect">
            <a:avLst/>
          </a:prstGeom>
        </p:spPr>
      </p:pic>
      <p:sp>
        <p:nvSpPr>
          <p:cNvPr id="55" name="flag-card-ch">
            <a:extLst>
              <a:ext uri="{FF2B5EF4-FFF2-40B4-BE49-F238E27FC236}">
                <a16:creationId xmlns:a16="http://schemas.microsoft.com/office/drawing/2014/main" id="{87E81BAE-7500-457F-974B-70DE033151C8}"/>
              </a:ext>
            </a:extLst>
          </p:cNvPr>
          <p:cNvSpPr>
            <a:spLocks noGrp="1"/>
          </p:cNvSpPr>
          <p:nvPr/>
        </p:nvSpPr>
        <p:spPr>
          <a:xfrm>
            <a:off x="76009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266A0B71-70FD-47CB-883A-280311084D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/>
        </p:blipFill>
        <p:spPr>
          <a:xfrm>
            <a:off x="7629525" y="666750"/>
            <a:ext cx="533400" cy="342900"/>
          </a:xfrm>
          <a:prstGeom prst="rect">
            <a:avLst/>
          </a:prstGeom>
        </p:spPr>
      </p:pic>
      <p:sp>
        <p:nvSpPr>
          <p:cNvPr id="57" name="flag-card-tr">
            <a:extLst>
              <a:ext uri="{FF2B5EF4-FFF2-40B4-BE49-F238E27FC236}">
                <a16:creationId xmlns:a16="http://schemas.microsoft.com/office/drawing/2014/main" id="{D13800F8-5366-4EB0-9593-9987174D048F}"/>
              </a:ext>
            </a:extLst>
          </p:cNvPr>
          <p:cNvSpPr>
            <a:spLocks noGrp="1"/>
          </p:cNvSpPr>
          <p:nvPr/>
        </p:nvSpPr>
        <p:spPr>
          <a:xfrm>
            <a:off x="83058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51E022E4-A7CD-4796-98FC-A73E0B9634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>
          <a:xfrm>
            <a:off x="8334375" y="666750"/>
            <a:ext cx="533400" cy="342900"/>
          </a:xfrm>
          <a:prstGeom prst="rect">
            <a:avLst/>
          </a:prstGeom>
        </p:spPr>
      </p:pic>
      <p:sp>
        <p:nvSpPr>
          <p:cNvPr id="59" name="flag-card-gb">
            <a:extLst>
              <a:ext uri="{FF2B5EF4-FFF2-40B4-BE49-F238E27FC236}">
                <a16:creationId xmlns:a16="http://schemas.microsoft.com/office/drawing/2014/main" id="{B2CD98CB-9CBA-4D4A-B52E-30A055F37497}"/>
              </a:ext>
            </a:extLst>
          </p:cNvPr>
          <p:cNvSpPr>
            <a:spLocks noGrp="1"/>
          </p:cNvSpPr>
          <p:nvPr/>
        </p:nvSpPr>
        <p:spPr>
          <a:xfrm>
            <a:off x="90106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60" name="Graphic 59">
            <a:extLst>
              <a:ext uri="{FF2B5EF4-FFF2-40B4-BE49-F238E27FC236}">
                <a16:creationId xmlns:a16="http://schemas.microsoft.com/office/drawing/2014/main" id="{E9070862-4E75-4029-85BB-EB35DDB7FA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/>
        </p:blipFill>
        <p:spPr>
          <a:xfrm>
            <a:off x="9039225" y="666750"/>
            <a:ext cx="533400" cy="342900"/>
          </a:xfrm>
          <a:prstGeom prst="rect">
            <a:avLst/>
          </a:prstGeom>
        </p:spPr>
      </p:pic>
      <p:sp>
        <p:nvSpPr>
          <p:cNvPr id="62" name="flag-card-us">
            <a:extLst>
              <a:ext uri="{FF2B5EF4-FFF2-40B4-BE49-F238E27FC236}">
                <a16:creationId xmlns:a16="http://schemas.microsoft.com/office/drawing/2014/main" id="{CF3F7F3E-98B7-48E1-A021-0F5A15DEB51A}"/>
              </a:ext>
            </a:extLst>
          </p:cNvPr>
          <p:cNvSpPr>
            <a:spLocks noGrp="1"/>
          </p:cNvSpPr>
          <p:nvPr/>
        </p:nvSpPr>
        <p:spPr>
          <a:xfrm>
            <a:off x="971550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64" name="Graphic 63">
            <a:extLst>
              <a:ext uri="{FF2B5EF4-FFF2-40B4-BE49-F238E27FC236}">
                <a16:creationId xmlns:a16="http://schemas.microsoft.com/office/drawing/2014/main" id="{881675AF-5C6E-4665-B106-383C9EE43A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/>
        </p:blipFill>
        <p:spPr>
          <a:xfrm>
            <a:off x="9744075" y="666750"/>
            <a:ext cx="533400" cy="342900"/>
          </a:xfrm>
          <a:prstGeom prst="rect">
            <a:avLst/>
          </a:prstGeom>
        </p:spPr>
      </p:pic>
      <p:sp>
        <p:nvSpPr>
          <p:cNvPr id="65" name="flag-card-uz">
            <a:extLst>
              <a:ext uri="{FF2B5EF4-FFF2-40B4-BE49-F238E27FC236}">
                <a16:creationId xmlns:a16="http://schemas.microsoft.com/office/drawing/2014/main" id="{42977D0F-32E0-40FF-8B87-8A53B02D6E3C}"/>
              </a:ext>
            </a:extLst>
          </p:cNvPr>
          <p:cNvSpPr>
            <a:spLocks noGrp="1"/>
          </p:cNvSpPr>
          <p:nvPr/>
        </p:nvSpPr>
        <p:spPr>
          <a:xfrm>
            <a:off x="10420350" y="638175"/>
            <a:ext cx="590550" cy="400050"/>
          </a:xfrm>
          <a:prstGeom prst="roundRect">
            <a:avLst>
              <a:gd name="adj" fmla="val 9524"/>
            </a:avLst>
          </a:prstGeom>
          <a:solidFill>
            <a:srgbClr val="F8FBFF"/>
          </a:solidFill>
          <a:ln w="6668">
            <a:solidFill>
              <a:srgbClr val="D7E4F1">
                <a:alpha val="85000"/>
              </a:srgb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B09FE442-9748-4A0E-A534-D6603F1E78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/>
        </p:blipFill>
        <p:spPr>
          <a:xfrm>
            <a:off x="10448925" y="666750"/>
            <a:ext cx="5334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07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4" y="193077"/>
            <a:ext cx="5236266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“ТӨР”, “УЛС”, “ЁС”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983190-217F-4F5B-91A9-521C56DD8F5A}"/>
              </a:ext>
            </a:extLst>
          </p:cNvPr>
          <p:cNvSpPr txBox="1"/>
          <p:nvPr/>
        </p:nvSpPr>
        <p:spPr>
          <a:xfrm>
            <a:off x="6113393" y="229144"/>
            <a:ext cx="33511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Эдгээр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хэллэгийн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цаана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ямар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нэгдмэл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сэтгэлгээ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хадгалагдаж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вэ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EE88C4-514E-4BF2-BACF-AA154290FA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654"/>
          <a:stretch/>
        </p:blipFill>
        <p:spPr>
          <a:xfrm>
            <a:off x="840688" y="2065348"/>
            <a:ext cx="2105611" cy="3657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2DEC1C8-80B6-48EC-B246-F0396ACEA3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436" y="1314625"/>
            <a:ext cx="1549159" cy="2743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3ECA179-2B95-40E8-BA46-FCDC20E68B1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612"/>
          <a:stretch/>
        </p:blipFill>
        <p:spPr>
          <a:xfrm>
            <a:off x="3005937" y="2064936"/>
            <a:ext cx="2084500" cy="3657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9B7CA9-93C4-43AC-B9B0-380308973D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079" y="2306906"/>
            <a:ext cx="5845767" cy="44706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E16C23-895D-401E-9071-D177C42488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9004" y="80490"/>
            <a:ext cx="2197842" cy="219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5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6992179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 АСУУ</a:t>
            </a:r>
            <a:r>
              <a:rPr lang="mn-MN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ЛТ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1090819" y="1453040"/>
            <a:ext cx="10700303" cy="4814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гурван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ойлголтын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утгын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айнууд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ямар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дотоод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бүтэцтэй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вэ</a:t>
            </a:r>
            <a:r>
              <a:rPr lang="mn-MN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Т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эдгээрт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суртахууны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ямар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зарчмууд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шингэсэн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 в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э?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mn-MN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mn-MN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ыг удирдахад 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mn-MN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өр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гурван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ойлголтын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агуулга хэрхэн хэрэглэгдэж ирсэн бэ? 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XIII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зууны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сурвалжаас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орчин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хүртэл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ямар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залгамж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тасалдал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хувирлаар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дамжин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ирсэн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бэ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mn-MN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уламжлалын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ойлголтуудыг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бусад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соёлд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утга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алдалгүй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дамжуулах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концепт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түвшний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эквивалент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юу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</a:t>
            </a:r>
            <a:r>
              <a:rPr lang="mn-MN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вэ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mn-MN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Уламжлалт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зарчмууд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орчин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үеийн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удирдлага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албаны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зүйд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ямар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хэрэглээтэй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вэ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16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10570267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 ХЭРЭГЛЭГДЭХҮҮН</a:t>
            </a:r>
            <a:endParaRPr lang="en-US" sz="40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1110697" y="1612064"/>
            <a:ext cx="10700303" cy="468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Судалгаанд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гурван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бүлэг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хэрэглэгдэхүүн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ашигласан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mn-MN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рчин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цагт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идэвхтэй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хэрэглэж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долоон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тайлбар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сангаас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оролцсон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холбоо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хэлц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цэцэн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үгийг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түүвэрлэв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Давхардлыг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нэгтгэсний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дараа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1,314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нэгжийг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шинжилгээний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суурь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болго</a:t>
            </a:r>
            <a:r>
              <a:rPr lang="mn-MN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 11 хэлний орчуулгыг утга дүйлгэх аргаар хийж онцлог, ялгааг судла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</a:t>
            </a:r>
            <a:endParaRPr lang="mn-MN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mn-MN" sz="20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Монголын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нууц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товчоо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Ц.Дамдинсүрэнгийн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1976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хөрвүүлгийн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282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зүйл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бүхий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бүрэн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эхийг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ашиглав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Сонгосон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хэсгийн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утга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тайлбарыг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Игор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Рахевильцийн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англи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орчуулгатай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тулгав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Манай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тооллогоор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35,972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үгтэй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сургаал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гурван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боть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бүтээлийн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ашиглав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бүтээлд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1,798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давхардаагүй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сурвалж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стандартын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дагуу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шалгасан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6,565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эшлэл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багтсан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Нийт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хэмжээ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1,524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нүүр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юм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711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6992179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mn-MN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УДАЛГААНЫ АРГА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8651815" y="179291"/>
            <a:ext cx="33668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mn-M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Судалгааны 15 аргыг         гурван багц болгож хэрэглэв. 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AEE9BB9-E9F5-4EDE-8954-4A864027A7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8400353"/>
              </p:ext>
            </p:extLst>
          </p:nvPr>
        </p:nvGraphicFramePr>
        <p:xfrm>
          <a:off x="859732" y="824543"/>
          <a:ext cx="1118649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F84A4DD-0E5D-4B55-BE3E-9ED22F122E61}"/>
              </a:ext>
            </a:extLst>
          </p:cNvPr>
          <p:cNvSpPr txBox="1"/>
          <p:nvPr/>
        </p:nvSpPr>
        <p:spPr>
          <a:xfrm>
            <a:off x="1292501" y="5580672"/>
            <a:ext cx="2504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900" b="0" i="0">
                <a:solidFill>
                  <a:schemeClr val="accent2">
                    <a:lumMod val="75000"/>
                  </a:schemeClr>
                </a:solidFill>
                <a:effectLst/>
                <a:latin typeface="Noto Serif" panose="02020600060500020200" pitchFamily="18" charset="0"/>
              </a:defRPr>
            </a:lvl1pPr>
          </a:lstStyle>
          <a:p>
            <a:r>
              <a:rPr lang="mn-MN" dirty="0"/>
              <a:t>Арга зүйн эхний бүлэг эх сурвалжтай шууд ажиллах таван аргаас бүрдэнэ.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287B2B-DB12-48FA-96F7-9B460A1CA192}"/>
              </a:ext>
            </a:extLst>
          </p:cNvPr>
          <p:cNvSpPr txBox="1"/>
          <p:nvPr/>
        </p:nvSpPr>
        <p:spPr>
          <a:xfrm>
            <a:off x="9389577" y="5451463"/>
            <a:ext cx="250424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900" b="0" i="0">
                <a:solidFill>
                  <a:schemeClr val="accent2">
                    <a:lumMod val="75000"/>
                  </a:schemeClr>
                </a:solidFill>
                <a:effectLst/>
                <a:latin typeface="Noto Serif" panose="02020600060500020200" pitchFamily="18" charset="0"/>
              </a:defRPr>
            </a:lvl1pPr>
          </a:lstStyle>
          <a:p>
            <a:r>
              <a:rPr lang="mn-MN" dirty="0"/>
              <a:t>Гурав дахь бүлэг үр дүнг өргөн хүрээнд байршуулж, баталгаажуулах таван аргыг агуулна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C2B55E-6186-4DC8-86A6-6E79363F89FA}"/>
              </a:ext>
            </a:extLst>
          </p:cNvPr>
          <p:cNvSpPr txBox="1"/>
          <p:nvPr/>
        </p:nvSpPr>
        <p:spPr>
          <a:xfrm>
            <a:off x="5341039" y="5451463"/>
            <a:ext cx="250424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n-MN" sz="900" b="0" i="0" dirty="0">
                <a:solidFill>
                  <a:schemeClr val="accent2">
                    <a:lumMod val="75000"/>
                  </a:schemeClr>
                </a:solidFill>
                <a:effectLst/>
                <a:latin typeface="Noto Serif" panose="02020600060500020200" pitchFamily="18" charset="0"/>
              </a:rPr>
              <a:t>Хоёр дахь бүлэг нь бичвэрийн их хэмжээний өгөгдөлтэй ажиллах таван аргыг багтаана.</a:t>
            </a:r>
            <a:endParaRPr lang="en-US" sz="9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897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8651912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 ЭХНИЙ ҮР ДҮН</a:t>
            </a:r>
            <a:endParaRPr lang="en-US" sz="36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016C47-C6ED-437F-A7F2-CA35A14D3F66}"/>
              </a:ext>
            </a:extLst>
          </p:cNvPr>
          <p:cNvSpPr txBox="1"/>
          <p:nvPr/>
        </p:nvSpPr>
        <p:spPr>
          <a:xfrm>
            <a:off x="1009650" y="1313424"/>
            <a:ext cx="10924684" cy="49464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 sz="240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indent="0">
              <a:buNone/>
            </a:pPr>
            <a:r>
              <a:rPr lang="en-US" dirty="0" err="1"/>
              <a:t>Үгийн</a:t>
            </a:r>
            <a:r>
              <a:rPr lang="en-US" dirty="0"/>
              <a:t> </a:t>
            </a:r>
            <a:r>
              <a:rPr lang="en-US" dirty="0" err="1"/>
              <a:t>сангийн</a:t>
            </a:r>
            <a:r>
              <a:rPr lang="en-US" dirty="0"/>
              <a:t> </a:t>
            </a:r>
            <a:r>
              <a:rPr lang="en-US" dirty="0" err="1"/>
              <a:t>шинжилгээгээр</a:t>
            </a:r>
            <a:r>
              <a:rPr lang="en-US" dirty="0"/>
              <a:t> “</a:t>
            </a:r>
            <a:r>
              <a:rPr lang="en-US" dirty="0" err="1">
                <a:solidFill>
                  <a:srgbClr val="FFFF00"/>
                </a:solidFill>
              </a:rPr>
              <a:t>төр</a:t>
            </a:r>
            <a:r>
              <a:rPr lang="en-US" dirty="0"/>
              <a:t>”, “</a:t>
            </a:r>
            <a:r>
              <a:rPr lang="en-US" dirty="0" err="1">
                <a:solidFill>
                  <a:srgbClr val="FFFF00"/>
                </a:solidFill>
              </a:rPr>
              <a:t>улс</a:t>
            </a:r>
            <a:r>
              <a:rPr lang="en-US" dirty="0"/>
              <a:t>”, “</a:t>
            </a:r>
            <a:r>
              <a:rPr lang="en-US" dirty="0" err="1">
                <a:solidFill>
                  <a:srgbClr val="FFFF00"/>
                </a:solidFill>
              </a:rPr>
              <a:t>ёс</a:t>
            </a:r>
            <a:r>
              <a:rPr lang="en-US" dirty="0"/>
              <a:t>” </a:t>
            </a:r>
            <a:r>
              <a:rPr lang="en-US" dirty="0" err="1"/>
              <a:t>нь</a:t>
            </a:r>
            <a:r>
              <a:rPr lang="en-US" dirty="0"/>
              <a:t> </a:t>
            </a:r>
            <a:r>
              <a:rPr lang="en-US" dirty="0" err="1"/>
              <a:t>бие</a:t>
            </a:r>
            <a:r>
              <a:rPr lang="en-US" dirty="0"/>
              <a:t> </a:t>
            </a:r>
            <a:r>
              <a:rPr lang="en-US" dirty="0" err="1"/>
              <a:t>даасан</a:t>
            </a:r>
            <a:r>
              <a:rPr lang="en-US" dirty="0"/>
              <a:t> </a:t>
            </a:r>
            <a:r>
              <a:rPr lang="en-US" dirty="0" err="1"/>
              <a:t>утгатай</a:t>
            </a:r>
            <a:r>
              <a:rPr lang="en-US" dirty="0"/>
              <a:t> </a:t>
            </a:r>
            <a:r>
              <a:rPr lang="en-US" dirty="0" err="1"/>
              <a:t>боловч</a:t>
            </a:r>
            <a:r>
              <a:rPr lang="en-US" dirty="0"/>
              <a:t> </a:t>
            </a:r>
            <a:r>
              <a:rPr lang="en-US" dirty="0" err="1"/>
              <a:t>нэгэн</a:t>
            </a:r>
            <a:r>
              <a:rPr lang="en-US" dirty="0"/>
              <a:t> </a:t>
            </a:r>
            <a:r>
              <a:rPr lang="en-US" dirty="0" err="1"/>
              <a:t>бүхэл</a:t>
            </a:r>
            <a:r>
              <a:rPr lang="en-US" dirty="0"/>
              <a:t> </a:t>
            </a:r>
            <a:r>
              <a:rPr lang="en-US" dirty="0" err="1"/>
              <a:t>тогтолцоонд</a:t>
            </a:r>
            <a:r>
              <a:rPr lang="en-US" dirty="0"/>
              <a:t> </a:t>
            </a:r>
            <a:r>
              <a:rPr lang="en-US" dirty="0" err="1"/>
              <a:t>холбогдож</a:t>
            </a:r>
            <a:r>
              <a:rPr lang="en-US" dirty="0"/>
              <a:t> </a:t>
            </a:r>
            <a:r>
              <a:rPr lang="en-US" dirty="0" err="1"/>
              <a:t>байгааг</a:t>
            </a:r>
            <a:r>
              <a:rPr lang="en-US" dirty="0"/>
              <a:t> </a:t>
            </a:r>
            <a:r>
              <a:rPr lang="en-US" dirty="0" err="1"/>
              <a:t>ажиглав</a:t>
            </a:r>
            <a:r>
              <a:rPr lang="en-US" dirty="0"/>
              <a:t>.</a:t>
            </a:r>
            <a:endParaRPr lang="mn-MN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“</a:t>
            </a:r>
            <a:r>
              <a:rPr lang="en-US" b="1" dirty="0" err="1">
                <a:solidFill>
                  <a:srgbClr val="FFFF00"/>
                </a:solidFill>
              </a:rPr>
              <a:t>Улс</a:t>
            </a:r>
            <a:r>
              <a:rPr lang="en-US" dirty="0"/>
              <a:t>” </a:t>
            </a:r>
            <a:r>
              <a:rPr lang="en-US" dirty="0" err="1"/>
              <a:t>нь</a:t>
            </a:r>
            <a:r>
              <a:rPr lang="en-US" dirty="0"/>
              <a:t> </a:t>
            </a:r>
            <a:r>
              <a:rPr lang="en-US" dirty="0" err="1"/>
              <a:t>зөвхөн</a:t>
            </a:r>
            <a:r>
              <a:rPr lang="en-US" dirty="0"/>
              <a:t> </a:t>
            </a:r>
            <a:r>
              <a:rPr lang="en-US" dirty="0" err="1"/>
              <a:t>газар</a:t>
            </a:r>
            <a:r>
              <a:rPr lang="en-US" dirty="0"/>
              <a:t> </a:t>
            </a:r>
            <a:r>
              <a:rPr lang="en-US" dirty="0" err="1"/>
              <a:t>нутгийг</a:t>
            </a:r>
            <a:r>
              <a:rPr lang="en-US" dirty="0"/>
              <a:t> </a:t>
            </a:r>
            <a:r>
              <a:rPr lang="en-US" dirty="0" err="1"/>
              <a:t>нэрлэсэн</a:t>
            </a:r>
            <a:r>
              <a:rPr lang="en-US" dirty="0"/>
              <a:t> </a:t>
            </a:r>
            <a:r>
              <a:rPr lang="en-US" dirty="0" err="1"/>
              <a:t>ойлголт</a:t>
            </a:r>
            <a:r>
              <a:rPr lang="en-US" dirty="0"/>
              <a:t> </a:t>
            </a:r>
            <a:r>
              <a:rPr lang="en-US" dirty="0" err="1"/>
              <a:t>биш</a:t>
            </a:r>
            <a:r>
              <a:rPr lang="en-US" dirty="0"/>
              <a:t>. </a:t>
            </a:r>
            <a:endParaRPr lang="mn-MN" dirty="0"/>
          </a:p>
          <a:p>
            <a:pPr lvl="1"/>
            <a:r>
              <a:rPr lang="mn-M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үг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хүмүүсийн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нэгдэл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харьяалал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нийтлэг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оршихуй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хамтын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хувь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заяаг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илэрхийл</a:t>
            </a:r>
            <a:r>
              <a:rPr lang="mn-MN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/>
              <a:t>“</a:t>
            </a:r>
            <a:r>
              <a:rPr lang="en-US" b="1" dirty="0" err="1">
                <a:solidFill>
                  <a:srgbClr val="FFFF00"/>
                </a:solidFill>
              </a:rPr>
              <a:t>Төр</a:t>
            </a:r>
            <a:r>
              <a:rPr lang="en-US" dirty="0"/>
              <a:t>” </a:t>
            </a:r>
            <a:r>
              <a:rPr lang="en-US" dirty="0" err="1"/>
              <a:t>нь</a:t>
            </a:r>
            <a:r>
              <a:rPr lang="en-US" dirty="0"/>
              <a:t> </a:t>
            </a:r>
            <a:r>
              <a:rPr lang="en-US" dirty="0" err="1"/>
              <a:t>зөвхөн</a:t>
            </a:r>
            <a:r>
              <a:rPr lang="en-US" dirty="0"/>
              <a:t> </a:t>
            </a:r>
            <a:r>
              <a:rPr lang="en-US" dirty="0" err="1"/>
              <a:t>байгууллага</a:t>
            </a:r>
            <a:r>
              <a:rPr lang="en-US" dirty="0"/>
              <a:t>, </a:t>
            </a:r>
            <a:r>
              <a:rPr lang="en-US" dirty="0" err="1"/>
              <a:t>эрх</a:t>
            </a:r>
            <a:r>
              <a:rPr lang="en-US" dirty="0"/>
              <a:t> </a:t>
            </a:r>
            <a:r>
              <a:rPr lang="en-US" dirty="0" err="1"/>
              <a:t>мэдлийн</a:t>
            </a:r>
            <a:r>
              <a:rPr lang="en-US" dirty="0"/>
              <a:t> </a:t>
            </a:r>
            <a:r>
              <a:rPr lang="en-US" dirty="0" err="1"/>
              <a:t>бүтэц</a:t>
            </a:r>
            <a:r>
              <a:rPr lang="en-US" dirty="0"/>
              <a:t> </a:t>
            </a:r>
            <a:r>
              <a:rPr lang="en-US" dirty="0" err="1"/>
              <a:t>биш</a:t>
            </a:r>
            <a:r>
              <a:rPr lang="en-US" dirty="0"/>
              <a:t>. </a:t>
            </a:r>
            <a:endParaRPr lang="mn-MN" dirty="0"/>
          </a:p>
          <a:p>
            <a:pPr lvl="1"/>
            <a:r>
              <a:rPr lang="mn-M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Түүнд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хууль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дэг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журам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удирдлага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залгамж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чанар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нийтийн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өмнө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хүлээх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хариуцлага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багта</a:t>
            </a:r>
            <a:r>
              <a:rPr lang="mn-MN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ана.</a:t>
            </a:r>
            <a:r>
              <a:rPr lang="mn-M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/>
              <a:t>“</a:t>
            </a:r>
            <a:r>
              <a:rPr lang="en-US" b="1" dirty="0" err="1">
                <a:solidFill>
                  <a:srgbClr val="FFFF00"/>
                </a:solidFill>
              </a:rPr>
              <a:t>Ёс</a:t>
            </a:r>
            <a:r>
              <a:rPr lang="en-US" dirty="0"/>
              <a:t>” </a:t>
            </a:r>
            <a:r>
              <a:rPr lang="en-US" dirty="0" err="1"/>
              <a:t>нь</a:t>
            </a:r>
            <a:r>
              <a:rPr lang="en-US" dirty="0"/>
              <a:t> </a:t>
            </a:r>
            <a:r>
              <a:rPr lang="en-US" dirty="0" err="1"/>
              <a:t>хэвшил</a:t>
            </a:r>
            <a:r>
              <a:rPr lang="en-US" dirty="0"/>
              <a:t> </a:t>
            </a:r>
            <a:r>
              <a:rPr lang="en-US" dirty="0" err="1"/>
              <a:t>төдий</a:t>
            </a:r>
            <a:r>
              <a:rPr lang="en-US" dirty="0"/>
              <a:t> </a:t>
            </a:r>
            <a:r>
              <a:rPr lang="en-US" dirty="0" err="1"/>
              <a:t>ойлголт</a:t>
            </a:r>
            <a:r>
              <a:rPr lang="en-US" dirty="0"/>
              <a:t> </a:t>
            </a:r>
            <a:r>
              <a:rPr lang="en-US" dirty="0" err="1"/>
              <a:t>биш</a:t>
            </a:r>
            <a:r>
              <a:rPr lang="en-US" dirty="0"/>
              <a:t>. </a:t>
            </a:r>
            <a:endParaRPr lang="mn-MN" dirty="0"/>
          </a:p>
          <a:p>
            <a:pPr lvl="1"/>
            <a:r>
              <a:rPr lang="mn-M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үг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зөв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бурууг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ялгах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хэмжүүр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харилцааны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дэг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үүргийн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хязгаар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хүний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үйлдлийн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чанарыг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илэрхийл</a:t>
            </a:r>
            <a:r>
              <a:rPr lang="mn-MN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indent="0">
              <a:buNone/>
            </a:pP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mn-MN" sz="1800" dirty="0"/>
              <a:t>		</a:t>
            </a:r>
            <a:r>
              <a:rPr lang="en-US" sz="1800" dirty="0" err="1"/>
              <a:t>Иймээс</a:t>
            </a:r>
            <a:r>
              <a:rPr lang="en-US" sz="1800" dirty="0"/>
              <a:t> </a:t>
            </a:r>
            <a:r>
              <a:rPr lang="en-US" sz="1800" b="1" dirty="0" err="1">
                <a:solidFill>
                  <a:srgbClr val="FFFF00"/>
                </a:solidFill>
              </a:rPr>
              <a:t>улс</a:t>
            </a:r>
            <a:r>
              <a:rPr lang="en-US" sz="1800" dirty="0"/>
              <a:t> </a:t>
            </a:r>
            <a:r>
              <a:rPr lang="en-US" sz="1800" dirty="0" err="1"/>
              <a:t>нь</a:t>
            </a:r>
            <a:r>
              <a:rPr lang="en-US" sz="1800" dirty="0"/>
              <a:t> </a:t>
            </a:r>
            <a:r>
              <a:rPr lang="en-US" sz="1800" dirty="0" err="1"/>
              <a:t>хүмүүсийн</a:t>
            </a:r>
            <a:r>
              <a:rPr lang="en-US" sz="1800" dirty="0"/>
              <a:t> </a:t>
            </a:r>
            <a:r>
              <a:rPr lang="en-US" sz="1800" dirty="0" err="1"/>
              <a:t>хамтын</a:t>
            </a:r>
            <a:r>
              <a:rPr lang="en-US" sz="1800" dirty="0"/>
              <a:t> </a:t>
            </a:r>
            <a:r>
              <a:rPr lang="en-US" sz="1800" dirty="0" err="1"/>
              <a:t>оршихуй</a:t>
            </a:r>
            <a:r>
              <a:rPr lang="en-US" sz="1800" dirty="0"/>
              <a:t>, </a:t>
            </a:r>
            <a:r>
              <a:rPr lang="en-US" sz="1800" b="1" dirty="0" err="1">
                <a:solidFill>
                  <a:srgbClr val="FFFF00"/>
                </a:solidFill>
              </a:rPr>
              <a:t>төр</a:t>
            </a:r>
            <a:r>
              <a:rPr lang="en-US" sz="1800" dirty="0"/>
              <a:t> </a:t>
            </a:r>
            <a:r>
              <a:rPr lang="en-US" sz="1800" dirty="0" err="1"/>
              <a:t>нь</a:t>
            </a:r>
            <a:r>
              <a:rPr lang="en-US" sz="1800" dirty="0"/>
              <a:t> </a:t>
            </a:r>
            <a:r>
              <a:rPr lang="en-US" sz="1800" dirty="0" err="1"/>
              <a:t>уг</a:t>
            </a:r>
            <a:r>
              <a:rPr lang="en-US" sz="1800" dirty="0"/>
              <a:t> </a:t>
            </a:r>
            <a:r>
              <a:rPr lang="en-US" sz="1800" dirty="0" err="1"/>
              <a:t>оршихуйг</a:t>
            </a:r>
            <a:r>
              <a:rPr lang="en-US" sz="1800" dirty="0"/>
              <a:t> </a:t>
            </a:r>
            <a:r>
              <a:rPr lang="en-US" sz="1800" dirty="0" err="1"/>
              <a:t>зохион</a:t>
            </a:r>
            <a:r>
              <a:rPr lang="en-US" sz="1800" dirty="0"/>
              <a:t> </a:t>
            </a:r>
            <a:r>
              <a:rPr lang="en-US" sz="1800" dirty="0" err="1"/>
              <a:t>байгуулах</a:t>
            </a:r>
            <a:r>
              <a:rPr lang="en-US" sz="1800" dirty="0"/>
              <a:t> </a:t>
            </a:r>
            <a:r>
              <a:rPr lang="en-US" sz="1800" dirty="0" err="1"/>
              <a:t>тогтолцоо</a:t>
            </a:r>
            <a:r>
              <a:rPr lang="en-US" sz="1800" dirty="0"/>
              <a:t>, </a:t>
            </a:r>
            <a:r>
              <a:rPr lang="en-US" sz="1800" b="1" dirty="0" err="1">
                <a:solidFill>
                  <a:srgbClr val="FFFF00"/>
                </a:solidFill>
              </a:rPr>
              <a:t>ёс</a:t>
            </a:r>
            <a:r>
              <a:rPr lang="en-US" sz="1800" dirty="0"/>
              <a:t> </a:t>
            </a:r>
            <a:r>
              <a:rPr lang="en-US" sz="1800" dirty="0" err="1"/>
              <a:t>нь</a:t>
            </a:r>
            <a:r>
              <a:rPr lang="en-US" sz="1800" dirty="0"/>
              <a:t> </a:t>
            </a:r>
            <a:r>
              <a:rPr lang="en-US" sz="1800" dirty="0" err="1"/>
              <a:t>шийдвэр</a:t>
            </a:r>
            <a:r>
              <a:rPr lang="en-US" sz="1800" dirty="0"/>
              <a:t>, </a:t>
            </a:r>
            <a:r>
              <a:rPr lang="en-US" sz="1800" dirty="0" err="1"/>
              <a:t>үйлдлийн</a:t>
            </a:r>
            <a:r>
              <a:rPr lang="en-US" sz="1800" dirty="0"/>
              <a:t> </a:t>
            </a:r>
            <a:r>
              <a:rPr lang="en-US" sz="1800" dirty="0" err="1"/>
              <a:t>зөв</a:t>
            </a:r>
            <a:r>
              <a:rPr lang="en-US" sz="1800" dirty="0"/>
              <a:t> </a:t>
            </a:r>
            <a:r>
              <a:rPr lang="en-US" sz="1800" dirty="0" err="1"/>
              <a:t>бурууг</a:t>
            </a:r>
            <a:r>
              <a:rPr lang="en-US" sz="1800" dirty="0"/>
              <a:t> </a:t>
            </a:r>
            <a:r>
              <a:rPr lang="en-US" sz="1800" dirty="0" err="1"/>
              <a:t>хэмжих</a:t>
            </a:r>
            <a:r>
              <a:rPr lang="en-US" sz="1800" dirty="0"/>
              <a:t> </a:t>
            </a:r>
            <a:r>
              <a:rPr lang="en-US" sz="1800" dirty="0" err="1"/>
              <a:t>хэм</a:t>
            </a:r>
            <a:r>
              <a:rPr lang="en-US" sz="1800" dirty="0"/>
              <a:t> </a:t>
            </a:r>
            <a:r>
              <a:rPr lang="en-US" sz="1800" dirty="0" err="1"/>
              <a:t>хэмжээ</a:t>
            </a:r>
            <a:r>
              <a:rPr lang="en-US" sz="1800" dirty="0"/>
              <a:t> </a:t>
            </a:r>
            <a:r>
              <a:rPr lang="en-US" sz="1800" dirty="0" err="1"/>
              <a:t>гэж</a:t>
            </a:r>
            <a:r>
              <a:rPr lang="en-US" sz="1800" dirty="0"/>
              <a:t> </a:t>
            </a:r>
            <a:r>
              <a:rPr lang="en-US" sz="1800" dirty="0" err="1"/>
              <a:t>үзэх</a:t>
            </a:r>
            <a:r>
              <a:rPr lang="en-US" sz="1800" dirty="0"/>
              <a:t> </a:t>
            </a:r>
            <a:r>
              <a:rPr lang="en-US" sz="1800" dirty="0" err="1"/>
              <a:t>боломжтой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0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03170" y="287347"/>
            <a:ext cx="11332267" cy="64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5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“МОНГОЛЫН НУУЦ ТОВЧОО”-НЫ ШИНЖИЛГЭЭ</a:t>
            </a:r>
            <a:endParaRPr lang="en-US" sz="35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97D27-6608-427D-AAED-F13CCAD498BB}"/>
              </a:ext>
            </a:extLst>
          </p:cNvPr>
          <p:cNvSpPr txBox="1"/>
          <p:nvPr/>
        </p:nvSpPr>
        <p:spPr>
          <a:xfrm>
            <a:off x="934238" y="1760145"/>
            <a:ext cx="5928476" cy="435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Монголын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нууц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товчоо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нд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өргөн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хүрээнд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хэрэглэгдсэн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харьцангуй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цөөн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тохиолдох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боловч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журам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харилцааны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хэмжээнд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холбогдож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байв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үгийн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шууд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хэрэглээ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үүнээс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цөөн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mn-MN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Иймээс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хүмүүсийн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хамтын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оршихуй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оршихуйг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зохион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байгуулах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тогтолцоо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шийдвэр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үйлдлийн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зөв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бурууг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хэмжих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хэмжээ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гэж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үзэх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боломжтой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660C50-9BB0-415A-9673-7CF491846296}"/>
              </a:ext>
            </a:extLst>
          </p:cNvPr>
          <p:cNvSpPr txBox="1"/>
          <p:nvPr/>
        </p:nvSpPr>
        <p:spPr>
          <a:xfrm>
            <a:off x="8446416" y="2145511"/>
            <a:ext cx="3259317" cy="374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ажиглалт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судалгааны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эхний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таамаглалыг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өөрчилсөн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mn-MN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төлөвшүүлэх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зүйл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тайлбарлах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боломж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нээгдэв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mn-MN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mn-MN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улсыг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төлөвшүүлэх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байгуулал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хууль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дэг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удирдлагын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ухааны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нэгдэл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болж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D1E6F69-887E-4830-ADB4-93041D65E55B}"/>
              </a:ext>
            </a:extLst>
          </p:cNvPr>
          <p:cNvSpPr/>
          <p:nvPr/>
        </p:nvSpPr>
        <p:spPr>
          <a:xfrm>
            <a:off x="7090332" y="2089637"/>
            <a:ext cx="1290097" cy="3506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43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172F"/>
            </a:gs>
            <a:gs pos="46000">
              <a:srgbClr val="063C72"/>
            </a:gs>
            <a:gs pos="100000">
              <a:srgbClr val="0875AE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op-flag-band">
            <a:extLst>
              <a:ext uri="{FF2B5EF4-FFF2-40B4-BE49-F238E27FC236}">
                <a16:creationId xmlns:a16="http://schemas.microsoft.com/office/drawing/2014/main" id="{790F6C1D-95B2-4F3F-B86B-8487FB969050}"/>
              </a:ext>
            </a:extLst>
          </p:cNvPr>
          <p:cNvSpPr>
            <a:spLocks noGrp="1"/>
          </p:cNvSpPr>
          <p:nvPr/>
        </p:nvSpPr>
        <p:spPr>
          <a:xfrm>
            <a:off x="781050" y="0"/>
            <a:ext cx="11410950" cy="1181100"/>
          </a:xfrm>
          <a:prstGeom prst="rect">
            <a:avLst/>
          </a:prstGeom>
          <a:solidFill>
            <a:srgbClr val="03152F">
              <a:alpha val="42000"/>
            </a:srgbClr>
          </a:solidFill>
          <a:ln w="0">
            <a:noFill/>
            <a:prstDash val="solid"/>
          </a:ln>
        </p:spPr>
      </p:sp>
      <p:sp>
        <p:nvSpPr>
          <p:cNvPr id="2" name="left-script-band">
            <a:extLst>
              <a:ext uri="{FF2B5EF4-FFF2-40B4-BE49-F238E27FC236}">
                <a16:creationId xmlns:a16="http://schemas.microsoft.com/office/drawing/2014/main" id="{A0BB36B4-A76A-4799-B5A0-1F5C9F0CB6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noFill/>
            <a:prstDash val="solid"/>
          </a:ln>
        </p:spPr>
      </p:sp>
      <p:sp>
        <p:nvSpPr>
          <p:cNvPr id="3" name="left-gold-rule">
            <a:extLst>
              <a:ext uri="{FF2B5EF4-FFF2-40B4-BE49-F238E27FC236}">
                <a16:creationId xmlns:a16="http://schemas.microsoft.com/office/drawing/2014/main" id="{7E170FC5-E811-4F55-9951-D1D46C6B4025}"/>
              </a:ext>
            </a:extLst>
          </p:cNvPr>
          <p:cNvSpPr>
            <a:spLocks noGrp="1"/>
          </p:cNvSpPr>
          <p:nvPr/>
        </p:nvSpPr>
        <p:spPr>
          <a:xfrm>
            <a:off x="762000" y="1181100"/>
            <a:ext cx="19050" cy="533400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8000">
                <a:srgbClr val="F1C848"/>
              </a:gs>
              <a:gs pos="82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10800000"/>
          </a:gradFill>
          <a:ln w="0">
            <a:noFill/>
            <a:prstDash val="solid"/>
          </a:ln>
        </p:spPr>
      </p:sp>
      <p:sp>
        <p:nvSpPr>
          <p:cNvPr id="4" name="top-gold-rule">
            <a:extLst>
              <a:ext uri="{FF2B5EF4-FFF2-40B4-BE49-F238E27FC236}">
                <a16:creationId xmlns:a16="http://schemas.microsoft.com/office/drawing/2014/main" id="{A1D21C3A-76E4-4815-949C-43B2C1CF402A}"/>
              </a:ext>
            </a:extLst>
          </p:cNvPr>
          <p:cNvSpPr>
            <a:spLocks noGrp="1"/>
          </p:cNvSpPr>
          <p:nvPr/>
        </p:nvSpPr>
        <p:spPr>
          <a:xfrm>
            <a:off x="781050" y="1162050"/>
            <a:ext cx="11410950" cy="19050"/>
          </a:xfrm>
          <a:prstGeom prst="rect">
            <a:avLst/>
          </a:prstGeom>
          <a:gradFill>
            <a:gsLst>
              <a:gs pos="0">
                <a:srgbClr val="F1C848">
                  <a:alpha val="15000"/>
                </a:srgbClr>
              </a:gs>
              <a:gs pos="12000">
                <a:srgbClr val="F1C848"/>
              </a:gs>
              <a:gs pos="88000">
                <a:srgbClr val="F1C848"/>
              </a:gs>
              <a:gs pos="100000">
                <a:srgbClr val="F1C848">
                  <a:alpha val="1000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sp>
        <p:nvSpPr>
          <p:cNvPr id="5" name="bottom-gold-hairline">
            <a:extLst>
              <a:ext uri="{FF2B5EF4-FFF2-40B4-BE49-F238E27FC236}">
                <a16:creationId xmlns:a16="http://schemas.microsoft.com/office/drawing/2014/main" id="{E901C32D-3FC3-4CA6-82B8-232950454A0C}"/>
              </a:ext>
            </a:extLst>
          </p:cNvPr>
          <p:cNvSpPr>
            <a:spLocks noGrp="1"/>
          </p:cNvSpPr>
          <p:nvPr/>
        </p:nvSpPr>
        <p:spPr>
          <a:xfrm>
            <a:off x="1009650" y="6572250"/>
            <a:ext cx="10801350" cy="9525"/>
          </a:xfrm>
          <a:prstGeom prst="rect">
            <a:avLst/>
          </a:prstGeom>
          <a:gradFill>
            <a:gsLst>
              <a:gs pos="0">
                <a:srgbClr val="F1C848">
                  <a:alpha val="0"/>
                </a:srgbClr>
              </a:gs>
              <a:gs pos="18000">
                <a:srgbClr val="F1C848">
                  <a:alpha val="55000"/>
                </a:srgbClr>
              </a:gs>
              <a:gs pos="82000">
                <a:srgbClr val="F1C848">
                  <a:alpha val="55000"/>
                </a:srgbClr>
              </a:gs>
              <a:gs pos="100000">
                <a:srgbClr val="F1C848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781050" cy="6858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4B3C2E0-F2CE-4530-9937-BFB8E5B9EB76}"/>
              </a:ext>
            </a:extLst>
          </p:cNvPr>
          <p:cNvSpPr txBox="1"/>
          <p:nvPr/>
        </p:nvSpPr>
        <p:spPr>
          <a:xfrm>
            <a:off x="859733" y="193077"/>
            <a:ext cx="10221570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 УРЛАХ УЛАМЖЛАЛ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ACCEE8-0FA9-4A9F-A738-EA03A05DE98F}"/>
              </a:ext>
            </a:extLst>
          </p:cNvPr>
          <p:cNvSpPr txBox="1"/>
          <p:nvPr/>
        </p:nvSpPr>
        <p:spPr>
          <a:xfrm>
            <a:off x="1073774" y="3315559"/>
            <a:ext cx="10700303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утгаар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урлах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уламжлал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гэсэн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дараах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байдлаар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тодорхойл</a:t>
            </a:r>
            <a:r>
              <a:rPr lang="mn-M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 судалгааны ажлыг үргэлжүүлэв.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22D4654-1C18-4B02-8B9A-D91AE8C85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401223"/>
              </p:ext>
            </p:extLst>
          </p:nvPr>
        </p:nvGraphicFramePr>
        <p:xfrm>
          <a:off x="1009649" y="1388297"/>
          <a:ext cx="10886978" cy="1328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6380">
                  <a:extLst>
                    <a:ext uri="{9D8B030D-6E8A-4147-A177-3AD203B41FA5}">
                      <a16:colId xmlns:a16="http://schemas.microsoft.com/office/drawing/2014/main" val="1088055892"/>
                    </a:ext>
                  </a:extLst>
                </a:gridCol>
                <a:gridCol w="4430598">
                  <a:extLst>
                    <a:ext uri="{9D8B030D-6E8A-4147-A177-3AD203B41FA5}">
                      <a16:colId xmlns:a16="http://schemas.microsoft.com/office/drawing/2014/main" val="38244598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Энд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хэмээх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үгийг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гоо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сайхны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бүтээл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туурвих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утгаар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хэрэглээгүй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“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Урлах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нь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ухаан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зарж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бүтээх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нягт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нямбай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төлөв</a:t>
                      </a:r>
                      <a:r>
                        <a:rPr lang="mn-MN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лөх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чанарыг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тасралтгүй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сайжруулах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үйлийг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илэрхийлнэ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mn-MN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Төрийн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тогтолцоо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өөрчлөгдөж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болно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mn-MN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4572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Хууль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шинэчлэгдэж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болно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mn-MN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4572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Удирдагч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солигдож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болно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21283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Харин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улс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оршин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тогтнохын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тулд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үе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хоорондын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залгамж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чанар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нийтийн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үнэт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зүйл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хадгалагдах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ёстой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353793"/>
                  </a:ext>
                </a:extLst>
              </a:tr>
            </a:tbl>
          </a:graphicData>
        </a:graphic>
      </p:graphicFrame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692BB814-C56F-442B-9BB1-40355292753D}"/>
              </a:ext>
            </a:extLst>
          </p:cNvPr>
          <p:cNvSpPr/>
          <p:nvPr/>
        </p:nvSpPr>
        <p:spPr>
          <a:xfrm>
            <a:off x="2074780" y="3844306"/>
            <a:ext cx="8823489" cy="19498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УЛСАА УРЛАХ УЛАМЖЛАЛ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гэж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улсыг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нэг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удаа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байгуулж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дуусгах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тогтолцоо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дамжин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бүтээн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төлөвшүүлэх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нандин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өв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хэмээн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үзсэн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монгол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ёсны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сэтгэлгээг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хэлнэ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E7FCCF-C582-4357-A6AF-5129328A71D6}"/>
              </a:ext>
            </a:extLst>
          </p:cNvPr>
          <p:cNvSpPr txBox="1"/>
          <p:nvPr/>
        </p:nvSpPr>
        <p:spPr>
          <a:xfrm>
            <a:off x="5970518" y="5787550"/>
            <a:ext cx="6094428" cy="606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Энэхүү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үйл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төрийн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байгуулал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ёс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суртахууны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хэмжээ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хууль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дэг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бэлгэдэл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удирдлагын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ухаанаар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хэрэгжинэ</a:t>
            </a: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4113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  <a:effectStyle>
          <a:effectLst>
            <a:outerShdw blurRad="38100" dist="21299" dir="3806097">
              <a:srgbClr val="001A38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  <a:effectStyle>
          <a:effectLst>
            <a:outerShdw blurRad="38100" dist="21299" dir="3806097">
              <a:srgbClr val="001A38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  <a:effectStyle>
          <a:effectLst>
            <a:outerShdw blurRad="38100" dist="21299" dir="3806097">
              <a:srgbClr val="001A38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5817</Words>
  <Application>Microsoft Office PowerPoint</Application>
  <DocSecurity>0</DocSecurity>
  <PresentationFormat>Widescreen</PresentationFormat>
  <Paragraphs>302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Noto Serif</vt:lpstr>
      <vt:lpstr>Times New Roman</vt:lpstr>
      <vt:lpstr>ChatGPT</vt:lpstr>
      <vt:lpstr>1_ChatGPT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User</cp:lastModifiedBy>
  <cp:revision>26</cp:revision>
  <dcterms:created xsi:type="dcterms:W3CDTF">2026-08-09T05:26:38Z</dcterms:created>
  <dcterms:modified xsi:type="dcterms:W3CDTF">2026-08-09T09:43:17Z</dcterms:modified>
</cp:coreProperties>
</file>